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30"/>
  </p:notesMasterIdLst>
  <p:sldIdLst>
    <p:sldId id="271" r:id="rId2"/>
    <p:sldId id="276" r:id="rId3"/>
    <p:sldId id="277" r:id="rId4"/>
    <p:sldId id="299" r:id="rId5"/>
    <p:sldId id="314" r:id="rId6"/>
    <p:sldId id="298" r:id="rId7"/>
    <p:sldId id="297" r:id="rId8"/>
    <p:sldId id="300" r:id="rId9"/>
    <p:sldId id="307" r:id="rId10"/>
    <p:sldId id="282" r:id="rId11"/>
    <p:sldId id="291" r:id="rId12"/>
    <p:sldId id="283" r:id="rId13"/>
    <p:sldId id="295" r:id="rId14"/>
    <p:sldId id="306" r:id="rId15"/>
    <p:sldId id="285" r:id="rId16"/>
    <p:sldId id="301" r:id="rId17"/>
    <p:sldId id="308" r:id="rId18"/>
    <p:sldId id="311" r:id="rId19"/>
    <p:sldId id="310" r:id="rId20"/>
    <p:sldId id="312" r:id="rId21"/>
    <p:sldId id="302" r:id="rId22"/>
    <p:sldId id="294" r:id="rId23"/>
    <p:sldId id="286" r:id="rId24"/>
    <p:sldId id="292" r:id="rId25"/>
    <p:sldId id="288" r:id="rId26"/>
    <p:sldId id="313" r:id="rId27"/>
    <p:sldId id="287" r:id="rId28"/>
    <p:sldId id="281" r:id="rId29"/>
  </p:sldIdLst>
  <p:sldSz cx="12192000" cy="6858000"/>
  <p:notesSz cx="992981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269EDA"/>
    <a:srgbClr val="FBC30B"/>
    <a:srgbClr val="24495C"/>
    <a:srgbClr val="DDC163"/>
    <a:srgbClr val="222D68"/>
    <a:srgbClr val="831005"/>
    <a:srgbClr val="B32113"/>
    <a:srgbClr val="D4AF37"/>
    <a:srgbClr val="F8F2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3447" autoAdjust="0"/>
  </p:normalViewPr>
  <p:slideViewPr>
    <p:cSldViewPr snapToGrid="0" showGuides="1">
      <p:cViewPr varScale="1">
        <p:scale>
          <a:sx n="63" d="100"/>
          <a:sy n="63" d="100"/>
        </p:scale>
        <p:origin x="1108" y="56"/>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713" cy="341313"/>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5624513" y="0"/>
            <a:ext cx="4303712" cy="341313"/>
          </a:xfrm>
          <a:prstGeom prst="rect">
            <a:avLst/>
          </a:prstGeom>
        </p:spPr>
        <p:txBody>
          <a:bodyPr vert="horz" lIns="91440" tIns="45720" rIns="91440" bIns="45720" rtlCol="0"/>
          <a:lstStyle>
            <a:lvl1pPr algn="r">
              <a:defRPr sz="1200"/>
            </a:lvl1pPr>
          </a:lstStyle>
          <a:p>
            <a:fld id="{3230C0A8-ECE9-427C-B6FB-29071AE1443C}" type="datetimeFigureOut">
              <a:rPr lang="en-MY" smtClean="0"/>
              <a:t>22/1/2024</a:t>
            </a:fld>
            <a:endParaRPr lang="en-MY"/>
          </a:p>
        </p:txBody>
      </p:sp>
      <p:sp>
        <p:nvSpPr>
          <p:cNvPr id="4" name="Slide Image Placeholder 3"/>
          <p:cNvSpPr>
            <a:spLocks noGrp="1" noRot="1" noChangeAspect="1"/>
          </p:cNvSpPr>
          <p:nvPr>
            <p:ph type="sldImg" idx="2"/>
          </p:nvPr>
        </p:nvSpPr>
        <p:spPr>
          <a:xfrm>
            <a:off x="2927350" y="849313"/>
            <a:ext cx="4076700" cy="2293937"/>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993775" y="3271838"/>
            <a:ext cx="7943850" cy="2676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6456363"/>
            <a:ext cx="4303713" cy="341312"/>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5624513" y="6456363"/>
            <a:ext cx="4303712" cy="341312"/>
          </a:xfrm>
          <a:prstGeom prst="rect">
            <a:avLst/>
          </a:prstGeom>
        </p:spPr>
        <p:txBody>
          <a:bodyPr vert="horz" lIns="91440" tIns="45720" rIns="91440" bIns="45720" rtlCol="0" anchor="b"/>
          <a:lstStyle>
            <a:lvl1pPr algn="r">
              <a:defRPr sz="1200"/>
            </a:lvl1pPr>
          </a:lstStyle>
          <a:p>
            <a:fld id="{75157293-68F5-4353-900E-32F8DDCE5ED9}" type="slidenum">
              <a:rPr lang="en-MY" smtClean="0"/>
              <a:t>‹#›</a:t>
            </a:fld>
            <a:endParaRPr lang="en-MY"/>
          </a:p>
        </p:txBody>
      </p:sp>
    </p:spTree>
    <p:extLst>
      <p:ext uri="{BB962C8B-B14F-4D97-AF65-F5344CB8AC3E}">
        <p14:creationId xmlns:p14="http://schemas.microsoft.com/office/powerpoint/2010/main" val="1196204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ms-MY" sz="1800" dirty="0">
                <a:effectLst/>
                <a:latin typeface="Arial" panose="020B0604020202020204" pitchFamily="34" charset="0"/>
                <a:ea typeface="Calibri" panose="020F0502020204030204" pitchFamily="34" charset="0"/>
                <a:cs typeface="Times New Roman" panose="02020603050405020304" pitchFamily="18" charset="0"/>
              </a:rPr>
              <a:t>Ia memerlukan masa dan usaha untuk membina kepercayaan.</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ms-MY" sz="1800" dirty="0">
                <a:effectLst/>
                <a:latin typeface="Arial" panose="020B0604020202020204" pitchFamily="34" charset="0"/>
                <a:ea typeface="Calibri" panose="020F0502020204030204" pitchFamily="34" charset="0"/>
                <a:cs typeface="Times New Roman" panose="02020603050405020304" pitchFamily="18" charset="0"/>
              </a:rPr>
              <a:t>Ia memerlukan usaha yang lebih untuk menunjukkan bahawa anda seorang yang boleh diharap.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ms-MY" sz="1800" dirty="0">
                <a:effectLst/>
                <a:latin typeface="Arial" panose="020B0604020202020204" pitchFamily="34" charset="0"/>
                <a:ea typeface="Calibri" panose="020F0502020204030204" pitchFamily="34" charset="0"/>
                <a:cs typeface="Times New Roman" panose="02020603050405020304" pitchFamily="18" charset="0"/>
              </a:rPr>
              <a:t>Dan malangnya ia boleh dipecahkan dalam beberapa saat melakukan sesuatu untuk mengecewakan seseorang.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ms-MY" sz="1800" dirty="0">
                <a:effectLst/>
                <a:latin typeface="Arial" panose="020B0604020202020204" pitchFamily="34" charset="0"/>
                <a:ea typeface="Calibri" panose="020F0502020204030204" pitchFamily="34" charset="0"/>
                <a:cs typeface="Times New Roman" panose="02020603050405020304" pitchFamily="18" charset="0"/>
              </a:rPr>
              <a:t>Seperti yang dinyatakan dalam quote pada pagi ini.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ms-MY" sz="1800" dirty="0">
                <a:effectLst/>
                <a:latin typeface="Arial" panose="020B0604020202020204" pitchFamily="34" charset="0"/>
                <a:ea typeface="Calibri" panose="020F0502020204030204" pitchFamily="34" charset="0"/>
                <a:cs typeface="Times New Roman" panose="02020603050405020304" pitchFamily="18" charset="0"/>
              </a:rPr>
              <a:t>Keyakinan mesti diberi perhatian yang sewajarnya tanpa terlepas satu rentak.</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MY"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err="1">
                <a:effectLst/>
                <a:latin typeface="Arial" panose="020B0604020202020204" pitchFamily="34" charset="0"/>
                <a:ea typeface="Calibri" panose="020F0502020204030204" pitchFamily="34" charset="0"/>
                <a:cs typeface="Times New Roman" panose="02020603050405020304" pitchFamily="18" charset="0"/>
              </a:rPr>
              <a:t>Tunku</a:t>
            </a:r>
            <a:r>
              <a:rPr lang="en-MY" sz="1800" b="1" dirty="0">
                <a:effectLst/>
                <a:latin typeface="Arial" panose="020B0604020202020204" pitchFamily="34" charset="0"/>
                <a:ea typeface="Calibri" panose="020F0502020204030204" pitchFamily="34" charset="0"/>
                <a:cs typeface="Times New Roman" panose="02020603050405020304" pitchFamily="18" charset="0"/>
              </a:rPr>
              <a:t> Abdul Rahman (PM </a:t>
            </a:r>
            <a:r>
              <a:rPr lang="en-MY" sz="1800" b="1" dirty="0" err="1">
                <a:effectLst/>
                <a:latin typeface="Arial" panose="020B0604020202020204" pitchFamily="34" charset="0"/>
                <a:ea typeface="Calibri" panose="020F0502020204030204" pitchFamily="34" charset="0"/>
                <a:cs typeface="Times New Roman" panose="02020603050405020304" pitchFamily="18" charset="0"/>
              </a:rPr>
              <a:t>Pertama</a:t>
            </a:r>
            <a:r>
              <a:rPr lang="en-MY" sz="1800" b="1"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Beliau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menyelia</a:t>
            </a:r>
            <a:r>
              <a:rPr lang="en-MY" sz="1800" dirty="0">
                <a:effectLst/>
                <a:latin typeface="Arial" panose="020B0604020202020204" pitchFamily="34" charset="0"/>
                <a:ea typeface="Calibri" panose="020F0502020204030204" pitchFamily="34" charset="0"/>
                <a:cs typeface="Times New Roman" panose="02020603050405020304" pitchFamily="18" charset="0"/>
              </a:rPr>
              <a:t> proses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kemerdekaan</a:t>
            </a:r>
            <a:r>
              <a:rPr lang="en-MY" sz="1800" dirty="0">
                <a:effectLst/>
                <a:latin typeface="Arial" panose="020B0604020202020204" pitchFamily="34" charset="0"/>
                <a:ea typeface="Calibri" panose="020F0502020204030204" pitchFamily="34" charset="0"/>
                <a:cs typeface="Times New Roman" panose="02020603050405020304" pitchFamily="18" charset="0"/>
              </a:rPr>
              <a:t> yang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memuncak</a:t>
            </a:r>
            <a:r>
              <a:rPr lang="en-MY" sz="1800" dirty="0">
                <a:effectLst/>
                <a:latin typeface="Arial" panose="020B0604020202020204" pitchFamily="34" charset="0"/>
                <a:ea typeface="Calibri" panose="020F0502020204030204" pitchFamily="34" charset="0"/>
                <a:cs typeface="Times New Roman" panose="02020603050405020304" pitchFamily="18" charset="0"/>
              </a:rPr>
              <a:t> pada 31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Ogos</a:t>
            </a:r>
            <a:r>
              <a:rPr lang="en-MY" sz="1800" dirty="0">
                <a:effectLst/>
                <a:latin typeface="Arial" panose="020B0604020202020204" pitchFamily="34" charset="0"/>
                <a:ea typeface="Calibri" panose="020F0502020204030204" pitchFamily="34" charset="0"/>
                <a:cs typeface="Times New Roman" panose="02020603050405020304" pitchFamily="18" charset="0"/>
              </a:rPr>
              <a:t> 1957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atas</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sebab</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inilah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beliau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mendapat</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gelaran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Bapa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Kemerdekaan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atau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Bapa</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a:effectLst/>
                <a:latin typeface="Arial" panose="020B0604020202020204" pitchFamily="34" charset="0"/>
                <a:ea typeface="Calibri" panose="020F0502020204030204" pitchFamily="34" charset="0"/>
                <a:cs typeface="Times New Roman" panose="02020603050405020304" pitchFamily="18" charset="0"/>
              </a:rPr>
              <a:t>Tun Abdul Razak (PM ke-2)</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Dasar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Ekonomi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Baru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merupakan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buah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fikiran</a:t>
            </a:r>
            <a:r>
              <a:rPr lang="en-MY" sz="1800" dirty="0">
                <a:effectLst/>
                <a:latin typeface="Arial" panose="020B0604020202020204" pitchFamily="34" charset="0"/>
                <a:ea typeface="Calibri" panose="020F0502020204030204" pitchFamily="34" charset="0"/>
                <a:cs typeface="Times New Roman" panose="02020603050405020304" pitchFamily="18" charset="0"/>
              </a:rPr>
              <a:t> Tun Abdul Razak,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bertujuan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membasmi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kemiskinan</a:t>
            </a:r>
            <a:r>
              <a:rPr lang="en-MY" sz="1800" dirty="0">
                <a:effectLst/>
                <a:latin typeface="Arial" panose="020B0604020202020204" pitchFamily="34" charset="0"/>
                <a:ea typeface="Calibri" panose="020F0502020204030204" pitchFamily="34" charset="0"/>
                <a:cs typeface="Times New Roman" panose="02020603050405020304" pitchFamily="18" charset="0"/>
              </a:rPr>
              <a:t>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menyusun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semula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mengatasi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ketidakseimbangan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ekonomi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Setimpal</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sumbangannya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terhadap</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pembangunan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luar</a:t>
            </a:r>
            <a:r>
              <a:rPr lang="en-MY" sz="1800" dirty="0">
                <a:effectLst/>
                <a:latin typeface="Arial" panose="020B0604020202020204" pitchFamily="34" charset="0"/>
                <a:ea typeface="Calibri" panose="020F0502020204030204" pitchFamily="34" charset="0"/>
                <a:cs typeface="Times New Roman" panose="02020603050405020304" pitchFamily="18" charset="0"/>
              </a:rPr>
              <a:t> bandar, Tun Abdul Razak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telah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diberi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gelaran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Bapa</a:t>
            </a:r>
            <a:r>
              <a:rPr lang="en-MY" sz="1800" dirty="0">
                <a:effectLst/>
                <a:latin typeface="Arial" panose="020B0604020202020204" pitchFamily="34" charset="0"/>
                <a:ea typeface="Calibri" panose="020F0502020204030204" pitchFamily="34" charset="0"/>
                <a:cs typeface="Times New Roman" panose="02020603050405020304" pitchFamily="18" charset="0"/>
              </a:rPr>
              <a:t> Pembangunan”.</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a:effectLst/>
                <a:latin typeface="Arial" panose="020B0604020202020204" pitchFamily="34" charset="0"/>
                <a:ea typeface="Calibri" panose="020F0502020204030204" pitchFamily="34" charset="0"/>
                <a:cs typeface="Times New Roman" panose="02020603050405020304" pitchFamily="18" charset="0"/>
              </a:rPr>
              <a:t>Tun Hussein Onn (PM ke-3)</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Beliau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dikurniakan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gelaran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Bapa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Perpaduan</a:t>
            </a:r>
            <a:r>
              <a:rPr lang="en-MY" sz="1800" dirty="0">
                <a:effectLst/>
                <a:latin typeface="Arial" panose="020B0604020202020204" pitchFamily="34" charset="0"/>
                <a:ea typeface="Calibri" panose="020F0502020204030204" pitchFamily="34" charset="0"/>
                <a:cs typeface="Times New Roman" panose="02020603050405020304" pitchFamily="18" charset="0"/>
              </a:rPr>
              <a:t> kerana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terkenal</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menekankan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isu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perpaduan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melalui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dasar</a:t>
            </a:r>
            <a:r>
              <a:rPr lang="en-MY" sz="1800" dirty="0">
                <a:effectLst/>
                <a:latin typeface="Arial" panose="020B0604020202020204" pitchFamily="34" charset="0"/>
                <a:ea typeface="Calibri" panose="020F0502020204030204" pitchFamily="34" charset="0"/>
                <a:cs typeface="Times New Roman" panose="02020603050405020304" pitchFamily="18" charset="0"/>
              </a:rPr>
              <a:t> yang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bertujuan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membetulkan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ketidakseimbangan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ekonomi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antara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pelbagai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MY" sz="1800" dirty="0">
                <a:effectLst/>
                <a:latin typeface="Arial" panose="020B0604020202020204" pitchFamily="34" charset="0"/>
                <a:ea typeface="Calibri" panose="020F0502020204030204" pitchFamily="34" charset="0"/>
                <a:cs typeface="Times New Roman" panose="02020603050405020304" pitchFamily="18" charset="0"/>
              </a:rPr>
              <a:t> yang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terdapat</a:t>
            </a:r>
            <a:r>
              <a:rPr lang="en-MY" sz="1800" dirty="0">
                <a:effectLst/>
                <a:latin typeface="Arial" panose="020B0604020202020204" pitchFamily="34" charset="0"/>
                <a:ea typeface="Calibri" panose="020F0502020204030204" pitchFamily="34" charset="0"/>
                <a:cs typeface="Times New Roman" panose="02020603050405020304" pitchFamily="18" charset="0"/>
              </a:rPr>
              <a:t> di Malaysia.</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a:effectLst/>
                <a:latin typeface="Arial" panose="020B0604020202020204" pitchFamily="34" charset="0"/>
                <a:ea typeface="Calibri" panose="020F0502020204030204" pitchFamily="34" charset="0"/>
                <a:cs typeface="Times New Roman" panose="02020603050405020304" pitchFamily="18" charset="0"/>
              </a:rPr>
              <a:t>Tun Mahathir Mohamad (PM ke-4 dan 7)</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Mahathir,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digelar</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Bapa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Pemodenan</a:t>
            </a:r>
            <a:r>
              <a:rPr lang="en-MY" sz="1800" dirty="0">
                <a:effectLst/>
                <a:latin typeface="Arial" panose="020B0604020202020204" pitchFamily="34" charset="0"/>
                <a:ea typeface="Calibri" panose="020F0502020204030204" pitchFamily="34" charset="0"/>
                <a:cs typeface="Times New Roman" panose="02020603050405020304" pitchFamily="18" charset="0"/>
              </a:rPr>
              <a:t> kerana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telah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melaksanakan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pelbagai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projek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moden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sepanjang</a:t>
            </a:r>
            <a:r>
              <a:rPr lang="en-MY" sz="1800" dirty="0">
                <a:effectLst/>
                <a:latin typeface="Arial" panose="020B0604020202020204" pitchFamily="34" charset="0"/>
                <a:ea typeface="Calibri" panose="020F0502020204030204" pitchFamily="34" charset="0"/>
                <a:cs typeface="Times New Roman" panose="02020603050405020304" pitchFamily="18" charset="0"/>
              </a:rPr>
              <a:t> 22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tahun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menerajui</a:t>
            </a:r>
            <a:r>
              <a:rPr lang="en-MY" sz="1800" dirty="0">
                <a:effectLst/>
                <a:latin typeface="Arial" panose="020B0604020202020204" pitchFamily="34" charset="0"/>
                <a:ea typeface="Calibri" panose="020F0502020204030204" pitchFamily="34" charset="0"/>
                <a:cs typeface="Times New Roman" panose="02020603050405020304" pitchFamily="18" charset="0"/>
              </a:rPr>
              <a:t> negara.</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Antaranya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ialah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pembinaan</a:t>
            </a:r>
            <a:r>
              <a:rPr lang="en-MY" sz="1800" dirty="0">
                <a:effectLst/>
                <a:latin typeface="Arial" panose="020B0604020202020204" pitchFamily="34" charset="0"/>
                <a:ea typeface="Calibri" panose="020F0502020204030204" pitchFamily="34" charset="0"/>
                <a:cs typeface="Times New Roman" panose="02020603050405020304" pitchFamily="18" charset="0"/>
              </a:rPr>
              <a:t> Menara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Berkembar</a:t>
            </a:r>
            <a:r>
              <a:rPr lang="en-MY" sz="1800" dirty="0">
                <a:effectLst/>
                <a:latin typeface="Arial" panose="020B0604020202020204" pitchFamily="34" charset="0"/>
                <a:ea typeface="Calibri" panose="020F0502020204030204" pitchFamily="34" charset="0"/>
                <a:cs typeface="Times New Roman" panose="02020603050405020304" pitchFamily="18" charset="0"/>
              </a:rPr>
              <a:t> Petronas (KLCC),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Lapangan</a:t>
            </a:r>
            <a:r>
              <a:rPr lang="en-MY" sz="1800" dirty="0">
                <a:effectLst/>
                <a:latin typeface="Arial" panose="020B0604020202020204" pitchFamily="34" charset="0"/>
                <a:ea typeface="Calibri" panose="020F0502020204030204" pitchFamily="34" charset="0"/>
                <a:cs typeface="Times New Roman" panose="02020603050405020304" pitchFamily="18" charset="0"/>
              </a:rPr>
              <a:t> Terbang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Antarabangsa</a:t>
            </a:r>
            <a:r>
              <a:rPr lang="en-MY" sz="1800" dirty="0">
                <a:effectLst/>
                <a:latin typeface="Arial" panose="020B0604020202020204" pitchFamily="34" charset="0"/>
                <a:ea typeface="Calibri" panose="020F0502020204030204" pitchFamily="34" charset="0"/>
                <a:cs typeface="Times New Roman" panose="02020603050405020304" pitchFamily="18" charset="0"/>
              </a:rPr>
              <a:t> Kuala Lumpur (KLIA),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Litar</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Antarabangsa</a:t>
            </a:r>
            <a:r>
              <a:rPr lang="en-MY" sz="1800" dirty="0">
                <a:effectLst/>
                <a:latin typeface="Arial" panose="020B0604020202020204" pitchFamily="34" charset="0"/>
                <a:ea typeface="Calibri" panose="020F0502020204030204" pitchFamily="34" charset="0"/>
                <a:cs typeface="Times New Roman" panose="02020603050405020304" pitchFamily="18" charset="0"/>
              </a:rPr>
              <a:t> Sepang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perkhidmatan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sistem</a:t>
            </a:r>
            <a:r>
              <a:rPr lang="en-MY" sz="1800" dirty="0">
                <a:effectLst/>
                <a:latin typeface="Arial" panose="020B0604020202020204" pitchFamily="34" charset="0"/>
                <a:ea typeface="Calibri" panose="020F0502020204030204" pitchFamily="34" charset="0"/>
                <a:cs typeface="Times New Roman" panose="02020603050405020304" pitchFamily="18" charset="0"/>
              </a:rPr>
              <a:t> transit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aliran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ringan</a:t>
            </a:r>
            <a:r>
              <a:rPr lang="en-MY" sz="1800" dirty="0">
                <a:effectLst/>
                <a:latin typeface="Arial" panose="020B0604020202020204" pitchFamily="34" charset="0"/>
                <a:ea typeface="Calibri" panose="020F0502020204030204" pitchFamily="34" charset="0"/>
                <a:cs typeface="Times New Roman" panose="02020603050405020304" pitchFamily="18" charset="0"/>
              </a:rPr>
              <a:t> (LRT).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Wawasan</a:t>
            </a:r>
            <a:r>
              <a:rPr lang="en-MY" sz="1800" dirty="0">
                <a:effectLst/>
                <a:latin typeface="Arial" panose="020B0604020202020204" pitchFamily="34" charset="0"/>
                <a:ea typeface="Calibri" panose="020F0502020204030204" pitchFamily="34" charset="0"/>
                <a:cs typeface="Times New Roman" panose="02020603050405020304" pitchFamily="18" charset="0"/>
              </a:rPr>
              <a:t> 2020, Malaysia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pasti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maju</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Bersih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Cekap</a:t>
            </a:r>
            <a:r>
              <a:rPr lang="en-MY" sz="1800" dirty="0">
                <a:effectLst/>
                <a:latin typeface="Arial" panose="020B0604020202020204" pitchFamily="34" charset="0"/>
                <a:ea typeface="Calibri" panose="020F0502020204030204" pitchFamily="34" charset="0"/>
                <a:cs typeface="Times New Roman" panose="02020603050405020304" pitchFamily="18" charset="0"/>
              </a:rPr>
              <a:t>, Amanah</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Malaysia Baharu</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a:effectLst/>
                <a:latin typeface="Arial" panose="020B0604020202020204" pitchFamily="34" charset="0"/>
                <a:ea typeface="Calibri" panose="020F0502020204030204" pitchFamily="34" charset="0"/>
                <a:cs typeface="Times New Roman" panose="02020603050405020304" pitchFamily="18" charset="0"/>
              </a:rPr>
              <a:t>Tun Abdullah Ahmad Badawi (PM ke-5)</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Islam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Hadhari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bukanlah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suatu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konsep</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ugama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baru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tetapi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mengambil</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beberapa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prinsip</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asas</a:t>
            </a:r>
            <a:r>
              <a:rPr lang="en-MY" sz="1800" dirty="0">
                <a:effectLst/>
                <a:latin typeface="Arial" panose="020B0604020202020204" pitchFamily="34" charset="0"/>
                <a:ea typeface="Calibri" panose="020F0502020204030204" pitchFamily="34" charset="0"/>
                <a:cs typeface="Times New Roman" panose="02020603050405020304" pitchFamily="18" charset="0"/>
              </a:rPr>
              <a:t> Islam (Al Quran)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dijadikan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panduan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umat</a:t>
            </a:r>
            <a:r>
              <a:rPr lang="en-MY" sz="1800" dirty="0">
                <a:effectLst/>
                <a:latin typeface="Arial" panose="020B0604020202020204" pitchFamily="34" charset="0"/>
                <a:ea typeface="Calibri" panose="020F0502020204030204" pitchFamily="34" charset="0"/>
                <a:cs typeface="Times New Roman" panose="02020603050405020304" pitchFamily="18" charset="0"/>
              </a:rPr>
              <a:t> Islam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membangunkan</a:t>
            </a:r>
            <a:r>
              <a:rPr lang="en-MY" sz="1800" dirty="0">
                <a:effectLst/>
                <a:latin typeface="Arial" panose="020B0604020202020204" pitchFamily="34" charset="0"/>
                <a:ea typeface="Calibri" panose="020F0502020204030204" pitchFamily="34" charset="0"/>
                <a:cs typeface="Times New Roman" panose="02020603050405020304" pitchFamily="18" charset="0"/>
              </a:rPr>
              <a:t> negara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semua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aspek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kehidupan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cemerlang</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gemilang</a:t>
            </a:r>
            <a:r>
              <a:rPr lang="en-MY" sz="1800" dirty="0">
                <a:effectLst/>
                <a:latin typeface="Arial" panose="020B0604020202020204" pitchFamily="34" charset="0"/>
                <a:ea typeface="Calibri" panose="020F0502020204030204" pitchFamily="34" charset="0"/>
                <a:cs typeface="Times New Roman" panose="02020603050405020304" pitchFamily="18" charset="0"/>
              </a:rPr>
              <a:t>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terbilang</a:t>
            </a:r>
            <a:r>
              <a:rPr lang="en-MY"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Dikenali</a:t>
            </a:r>
            <a:r>
              <a:rPr lang="en-MY" sz="1800" dirty="0">
                <a:effectLst/>
                <a:latin typeface="Arial" panose="020B0604020202020204" pitchFamily="34" charset="0"/>
                <a:ea typeface="Calibri" panose="020F0502020204030204" pitchFamily="34" charset="0"/>
                <a:cs typeface="Times New Roman" panose="02020603050405020304" pitchFamily="18" charset="0"/>
              </a:rPr>
              <a:t> di Malaysia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sebagai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Bapa</a:t>
            </a:r>
            <a:r>
              <a:rPr lang="en-MY" sz="1800" dirty="0">
                <a:effectLst/>
                <a:latin typeface="Arial" panose="020B0604020202020204" pitchFamily="34" charset="0"/>
                <a:ea typeface="Calibri" panose="020F0502020204030204" pitchFamily="34" charset="0"/>
                <a:cs typeface="Times New Roman" panose="02020603050405020304" pitchFamily="18" charset="0"/>
              </a:rPr>
              <a:t> Pembangunan Modal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Insan</a:t>
            </a:r>
            <a:r>
              <a:rPr lang="en-MY" sz="1800" dirty="0">
                <a:effectLst/>
                <a:latin typeface="Arial" panose="020B0604020202020204" pitchFamily="34" charset="0"/>
                <a:ea typeface="Calibri" panose="020F0502020204030204" pitchFamily="34" charset="0"/>
                <a:cs typeface="Times New Roman" panose="02020603050405020304" pitchFamily="18" charset="0"/>
              </a:rPr>
              <a:t>”, Perdana Menteri Malaysia ke-5, Tun Abdullah Ahmad Badawi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telah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memperkenalkan</a:t>
            </a:r>
            <a:r>
              <a:rPr lang="en-MY" sz="1800" dirty="0">
                <a:effectLst/>
                <a:latin typeface="Arial" panose="020B0604020202020204" pitchFamily="34" charset="0"/>
                <a:ea typeface="Calibri" panose="020F0502020204030204" pitchFamily="34" charset="0"/>
                <a:cs typeface="Times New Roman" panose="02020603050405020304" pitchFamily="18" charset="0"/>
              </a:rPr>
              <a:t> Pelan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Integriti</a:t>
            </a:r>
            <a:r>
              <a:rPr lang="en-MY" sz="1800" dirty="0">
                <a:effectLst/>
                <a:latin typeface="Arial" panose="020B0604020202020204" pitchFamily="34" charset="0"/>
                <a:ea typeface="Calibri" panose="020F0502020204030204" pitchFamily="34" charset="0"/>
                <a:cs typeface="Times New Roman" panose="02020603050405020304" pitchFamily="18" charset="0"/>
              </a:rPr>
              <a:t> Nasional,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satu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pelan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menanam</a:t>
            </a:r>
            <a:r>
              <a:rPr lang="en-MY" sz="1800" dirty="0">
                <a:effectLst/>
                <a:latin typeface="Arial" panose="020B0604020202020204" pitchFamily="34" charset="0"/>
                <a:ea typeface="Calibri" panose="020F0502020204030204" pitchFamily="34" charset="0"/>
                <a:cs typeface="Times New Roman" panose="02020603050405020304" pitchFamily="18" charset="0"/>
              </a:rPr>
              <a:t>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memupuk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etika</a:t>
            </a:r>
            <a:r>
              <a:rPr lang="en-MY" sz="1800" dirty="0">
                <a:effectLst/>
                <a:latin typeface="Arial" panose="020B0604020202020204" pitchFamily="34" charset="0"/>
                <a:ea typeface="Calibri" panose="020F0502020204030204" pitchFamily="34" charset="0"/>
                <a:cs typeface="Times New Roman" panose="02020603050405020304" pitchFamily="18" charset="0"/>
              </a:rPr>
              <a:t>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integriti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kalangan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a:effectLst/>
                <a:latin typeface="Arial" panose="020B0604020202020204" pitchFamily="34" charset="0"/>
                <a:ea typeface="Calibri" panose="020F0502020204030204" pitchFamily="34" charset="0"/>
                <a:cs typeface="Times New Roman" panose="02020603050405020304" pitchFamily="18" charset="0"/>
              </a:rPr>
              <a:t>Dato’ Sri Najib Abdul Razak (PM ke-6)</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1 Malaysia (Rakyat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didahulukan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Pencapaian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diutamakan</a:t>
            </a:r>
            <a:r>
              <a:rPr lang="en-MY"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Bapa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Transformasi</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 kerana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kepimpimpinan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transformasi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beliau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MY" sz="1800" dirty="0">
                <a:effectLst/>
                <a:latin typeface="Arial" panose="020B0604020202020204" pitchFamily="34" charset="0"/>
                <a:ea typeface="Calibri" panose="020F0502020204030204" pitchFamily="34" charset="0"/>
                <a:cs typeface="Times New Roman" panose="02020603050405020304" pitchFamily="18" charset="0"/>
              </a:rPr>
              <a:t> negara.</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diiktiraf</a:t>
            </a:r>
            <a:r>
              <a:rPr lang="en-MY" sz="1800" dirty="0">
                <a:effectLst/>
                <a:latin typeface="Arial" panose="020B0604020202020204" pitchFamily="34" charset="0"/>
                <a:ea typeface="Calibri" panose="020F0502020204030204" pitchFamily="34" charset="0"/>
                <a:cs typeface="Times New Roman" panose="02020603050405020304" pitchFamily="18" charset="0"/>
              </a:rPr>
              <a:t> kerana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usaha-usaha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beliau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memperkenalkan</a:t>
            </a:r>
            <a:r>
              <a:rPr lang="en-MY" sz="1800" dirty="0">
                <a:effectLst/>
                <a:latin typeface="Arial" panose="020B0604020202020204" pitchFamily="34" charset="0"/>
                <a:ea typeface="Calibri" panose="020F0502020204030204" pitchFamily="34" charset="0"/>
                <a:cs typeface="Times New Roman" panose="02020603050405020304" pitchFamily="18" charset="0"/>
              </a:rPr>
              <a:t> Pelan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Transformasi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Ekonomi</a:t>
            </a:r>
            <a:r>
              <a:rPr lang="en-MY" sz="1800" dirty="0">
                <a:effectLst/>
                <a:latin typeface="Arial" panose="020B0604020202020204" pitchFamily="34" charset="0"/>
                <a:ea typeface="Calibri" panose="020F0502020204030204" pitchFamily="34" charset="0"/>
                <a:cs typeface="Times New Roman" panose="02020603050405020304" pitchFamily="18" charset="0"/>
              </a:rPr>
              <a:t> (ETP) dan Program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Transformasi</a:t>
            </a:r>
            <a:r>
              <a:rPr lang="en-MY" sz="1800" dirty="0">
                <a:effectLst/>
                <a:latin typeface="Arial" panose="020B0604020202020204" pitchFamily="34" charset="0"/>
                <a:ea typeface="Calibri" panose="020F0502020204030204" pitchFamily="34" charset="0"/>
                <a:cs typeface="Times New Roman" panose="02020603050405020304" pitchFamily="18" charset="0"/>
              </a:rPr>
              <a:t> Kerajaan (GTP)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menjadikan</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sebagai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sebuah</a:t>
            </a:r>
            <a:r>
              <a:rPr lang="en-MY" sz="1800" dirty="0">
                <a:effectLst/>
                <a:latin typeface="Arial" panose="020B0604020202020204" pitchFamily="34" charset="0"/>
                <a:ea typeface="Calibri" panose="020F0502020204030204" pitchFamily="34" charset="0"/>
                <a:cs typeface="Times New Roman" panose="02020603050405020304" pitchFamily="18" charset="0"/>
              </a:rPr>
              <a:t> negara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berpendapatan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tinggi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menjelang</a:t>
            </a:r>
            <a:r>
              <a:rPr lang="en-MY" sz="1800" dirty="0">
                <a:effectLst/>
                <a:latin typeface="Arial" panose="020B0604020202020204" pitchFamily="34" charset="0"/>
                <a:ea typeface="Calibri" panose="020F0502020204030204" pitchFamily="34" charset="0"/>
                <a:cs typeface="Times New Roman" panose="02020603050405020304" pitchFamily="18" charset="0"/>
              </a:rPr>
              <a:t> 2020.</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a:effectLst/>
                <a:latin typeface="Arial" panose="020B0604020202020204" pitchFamily="34" charset="0"/>
                <a:ea typeface="Calibri" panose="020F0502020204030204" pitchFamily="34" charset="0"/>
                <a:cs typeface="Times New Roman" panose="02020603050405020304" pitchFamily="18" charset="0"/>
              </a:rPr>
              <a:t>Tan Sri Muhyiddin Yassin (PM ke-8)</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Beliau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dilantik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sebagai</a:t>
            </a:r>
            <a:r>
              <a:rPr lang="en-MY" sz="1800" dirty="0">
                <a:effectLst/>
                <a:latin typeface="Arial" panose="020B0604020202020204" pitchFamily="34" charset="0"/>
                <a:ea typeface="Calibri" panose="020F0502020204030204" pitchFamily="34" charset="0"/>
                <a:cs typeface="Times New Roman" panose="02020603050405020304" pitchFamily="18" charset="0"/>
              </a:rPr>
              <a:t> PM di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tengah-tengah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krisis</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politik</a:t>
            </a:r>
            <a:r>
              <a:rPr lang="en-MY" sz="1800" dirty="0">
                <a:effectLst/>
                <a:latin typeface="Arial" panose="020B0604020202020204" pitchFamily="34" charset="0"/>
                <a:ea typeface="Calibri" panose="020F0502020204030204" pitchFamily="34" charset="0"/>
                <a:cs typeface="Times New Roman" panose="02020603050405020304" pitchFamily="18" charset="0"/>
              </a:rPr>
              <a:t>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berkhidmat</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selama</a:t>
            </a:r>
            <a:r>
              <a:rPr lang="en-MY" sz="1800" dirty="0">
                <a:effectLst/>
                <a:latin typeface="Arial" panose="020B0604020202020204" pitchFamily="34" charset="0"/>
                <a:ea typeface="Calibri" panose="020F0502020204030204" pitchFamily="34" charset="0"/>
                <a:cs typeface="Times New Roman" panose="02020603050405020304" pitchFamily="18" charset="0"/>
              </a:rPr>
              <a:t> 17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bulan</a:t>
            </a:r>
            <a:r>
              <a:rPr lang="en-MY" sz="1800" dirty="0">
                <a:effectLst/>
                <a:latin typeface="Arial" panose="020B0604020202020204" pitchFamily="34" charset="0"/>
                <a:ea typeface="Calibri" panose="020F0502020204030204" pitchFamily="34" charset="0"/>
                <a:cs typeface="Times New Roman" panose="02020603050405020304" pitchFamily="18" charset="0"/>
              </a:rPr>
              <a:t>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meletak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jawatan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selepas</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kehilangan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sokongan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parlimen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menjadikannya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perdana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menteri</a:t>
            </a:r>
            <a:r>
              <a:rPr lang="en-MY" sz="1800" dirty="0">
                <a:effectLst/>
                <a:latin typeface="Arial" panose="020B0604020202020204" pitchFamily="34" charset="0"/>
                <a:ea typeface="Calibri" panose="020F0502020204030204" pitchFamily="34" charset="0"/>
                <a:cs typeface="Times New Roman" panose="02020603050405020304" pitchFamily="18" charset="0"/>
              </a:rPr>
              <a:t> paling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singkat</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sejarah</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Malaysia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Prihatin</a:t>
            </a:r>
            <a:r>
              <a:rPr lang="en-MY" sz="1800" dirty="0">
                <a:effectLst/>
                <a:latin typeface="Arial" panose="020B0604020202020204" pitchFamily="34" charset="0"/>
                <a:ea typeface="Calibri" panose="020F0502020204030204" pitchFamily="34" charset="0"/>
                <a:cs typeface="Times New Roman" panose="02020603050405020304" pitchFamily="18" charset="0"/>
              </a:rPr>
              <a:t> :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pengertian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bahawa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seluruh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berganding</a:t>
            </a:r>
            <a:r>
              <a:rPr lang="en-MY" sz="1800" dirty="0">
                <a:effectLst/>
                <a:latin typeface="Arial" panose="020B0604020202020204" pitchFamily="34" charset="0"/>
                <a:ea typeface="Calibri" panose="020F0502020204030204" pitchFamily="34" charset="0"/>
                <a:cs typeface="Times New Roman" panose="02020603050405020304" pitchFamily="18" charset="0"/>
              </a:rPr>
              <a:t> bahu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memerangi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pandemik</a:t>
            </a:r>
            <a:r>
              <a:rPr lang="en-MY" sz="1800" dirty="0">
                <a:effectLst/>
                <a:latin typeface="Arial" panose="020B0604020202020204" pitchFamily="34" charset="0"/>
                <a:ea typeface="Calibri" panose="020F0502020204030204" pitchFamily="34" charset="0"/>
                <a:cs typeface="Times New Roman" panose="02020603050405020304" pitchFamily="18" charset="0"/>
              </a:rPr>
              <a:t> COVID-19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tanpa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mengira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ideologi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politik</a:t>
            </a:r>
            <a:r>
              <a:rPr lang="en-MY" sz="1800" dirty="0">
                <a:effectLst/>
                <a:latin typeface="Arial" panose="020B0604020202020204" pitchFamily="34" charset="0"/>
                <a:ea typeface="Calibri" panose="020F0502020204030204" pitchFamily="34" charset="0"/>
                <a:cs typeface="Times New Roman" panose="02020603050405020304" pitchFamily="18" charset="0"/>
              </a:rPr>
              <a:t>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meliputi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segenap</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lapisan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sama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ada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pihak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kerajaan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pihak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pembangkang</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penjawat</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awam</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sektor</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swasta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sukarelawan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mahupun</a:t>
            </a:r>
            <a:r>
              <a:rPr lang="en-MY" sz="1800" dirty="0">
                <a:effectLst/>
                <a:latin typeface="Arial" panose="020B0604020202020204" pitchFamily="34" charset="0"/>
                <a:ea typeface="Calibri" panose="020F0502020204030204" pitchFamily="34" charset="0"/>
                <a:cs typeface="Times New Roman" panose="02020603050405020304" pitchFamily="18" charset="0"/>
              </a:rPr>
              <a:t> orang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perseorangan</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a:effectLst/>
                <a:latin typeface="Arial" panose="020B0604020202020204" pitchFamily="34" charset="0"/>
                <a:ea typeface="Calibri" panose="020F0502020204030204" pitchFamily="34" charset="0"/>
                <a:cs typeface="Times New Roman" panose="02020603050405020304" pitchFamily="18" charset="0"/>
              </a:rPr>
              <a:t>Dato’ Sri Ismail Sabri </a:t>
            </a:r>
            <a:r>
              <a:rPr lang="en-MY" sz="1800" b="1" dirty="0" err="1">
                <a:effectLst/>
                <a:latin typeface="Arial" panose="020B0604020202020204" pitchFamily="34" charset="0"/>
                <a:ea typeface="Calibri" panose="020F0502020204030204" pitchFamily="34" charset="0"/>
                <a:cs typeface="Times New Roman" panose="02020603050405020304" pitchFamily="18" charset="0"/>
              </a:rPr>
              <a:t>Yaakob</a:t>
            </a:r>
            <a:r>
              <a:rPr lang="en-MY" sz="1800" b="1" dirty="0">
                <a:effectLst/>
                <a:latin typeface="Arial" panose="020B0604020202020204" pitchFamily="34" charset="0"/>
                <a:ea typeface="Calibri" panose="020F0502020204030204" pitchFamily="34" charset="0"/>
                <a:cs typeface="Times New Roman" panose="02020603050405020304" pitchFamily="18" charset="0"/>
              </a:rPr>
              <a:t> (PM ke-9)</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Keluarga</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 :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satu</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simbol</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kebersamaan</a:t>
            </a:r>
            <a:r>
              <a:rPr lang="en-MY" sz="1800" dirty="0">
                <a:effectLst/>
                <a:latin typeface="Arial" panose="020B0604020202020204" pitchFamily="34" charset="0"/>
                <a:ea typeface="Calibri" panose="020F0502020204030204" pitchFamily="34" charset="0"/>
                <a:cs typeface="Times New Roman" panose="02020603050405020304" pitchFamily="18" charset="0"/>
              </a:rPr>
              <a:t> yang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inklusif</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menghadapi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krisis</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akibat</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pandemik</a:t>
            </a:r>
            <a:r>
              <a:rPr lang="en-MY" sz="1800" dirty="0">
                <a:effectLst/>
                <a:latin typeface="Arial" panose="020B0604020202020204" pitchFamily="34" charset="0"/>
                <a:ea typeface="Calibri" panose="020F0502020204030204" pitchFamily="34" charset="0"/>
                <a:cs typeface="Times New Roman" panose="02020603050405020304" pitchFamily="18" charset="0"/>
              </a:rPr>
              <a:t> COVID-19.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Keluarga</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jelas</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menunjukkan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kepentingan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institusi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keluarga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menghadapi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situasi</a:t>
            </a:r>
            <a:r>
              <a:rPr lang="en-MY" sz="1800" dirty="0">
                <a:effectLst/>
                <a:latin typeface="Arial" panose="020B0604020202020204" pitchFamily="34" charset="0"/>
                <a:ea typeface="Calibri" panose="020F0502020204030204" pitchFamily="34" charset="0"/>
                <a:cs typeface="Times New Roman" panose="02020603050405020304" pitchFamily="18" charset="0"/>
              </a:rPr>
              <a:t> yang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mencabar</a:t>
            </a:r>
            <a:r>
              <a:rPr lang="en-MY"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b="1" dirty="0">
                <a:effectLst/>
                <a:latin typeface="Arial" panose="020B0604020202020204" pitchFamily="34" charset="0"/>
                <a:ea typeface="Calibri" panose="020F0502020204030204" pitchFamily="34" charset="0"/>
                <a:cs typeface="Times New Roman" panose="02020603050405020304" pitchFamily="18" charset="0"/>
              </a:rPr>
              <a:t>Datuk Seri Anwar Ibrahim (PM ke-10)</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Malaysia MADANI</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a:effectLst/>
                <a:latin typeface="Arial" panose="020B0604020202020204" pitchFamily="34" charset="0"/>
                <a:ea typeface="Calibri" panose="020F0502020204030204" pitchFamily="34" charset="0"/>
                <a:cs typeface="Times New Roman" panose="02020603050405020304" pitchFamily="18" charset="0"/>
              </a:rPr>
              <a:t>***Saya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percaya</a:t>
            </a:r>
            <a:r>
              <a:rPr lang="en-MY" sz="1800" dirty="0">
                <a:effectLst/>
                <a:latin typeface="Arial" panose="020B0604020202020204" pitchFamily="34" charset="0"/>
                <a:ea typeface="Calibri" panose="020F0502020204030204" pitchFamily="34" charset="0"/>
                <a:cs typeface="Times New Roman" panose="02020603050405020304" pitchFamily="18" charset="0"/>
              </a:rPr>
              <a:t>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yakin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bahawa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tiada</a:t>
            </a:r>
            <a:r>
              <a:rPr lang="en-MY" sz="1800" dirty="0">
                <a:effectLst/>
                <a:latin typeface="Arial" panose="020B0604020202020204" pitchFamily="34" charset="0"/>
                <a:ea typeface="Calibri" panose="020F0502020204030204" pitchFamily="34" charset="0"/>
                <a:cs typeface="Times New Roman" panose="02020603050405020304" pitchFamily="18" charset="0"/>
              </a:rPr>
              <a:t> PM yang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ingin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melihat</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Negaranya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sendiri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hancur</a:t>
            </a:r>
            <a:r>
              <a:rPr lang="en-MY"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Prestasi</a:t>
            </a:r>
            <a:r>
              <a:rPr lang="en-MY" sz="1800" dirty="0">
                <a:effectLst/>
                <a:latin typeface="Arial" panose="020B0604020202020204" pitchFamily="34" charset="0"/>
                <a:ea typeface="Calibri" panose="020F0502020204030204" pitchFamily="34" charset="0"/>
                <a:cs typeface="Times New Roman" panose="02020603050405020304" pitchFamily="18" charset="0"/>
              </a:rPr>
              <a:t> PM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beri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MY"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MY" sz="1800" dirty="0" err="1">
                <a:effectLst/>
                <a:latin typeface="Arial" panose="020B0604020202020204" pitchFamily="34" charset="0"/>
                <a:ea typeface="Calibri" panose="020F0502020204030204" pitchFamily="34" charset="0"/>
                <a:cs typeface="Times New Roman" panose="02020603050405020304" pitchFamily="18" charset="0"/>
              </a:rPr>
              <a:t>Setiap</a:t>
            </a:r>
            <a:r>
              <a:rPr lang="en-MY" sz="1800" dirty="0">
                <a:effectLst/>
                <a:latin typeface="Arial" panose="020B0604020202020204" pitchFamily="34" charset="0"/>
                <a:ea typeface="Calibri" panose="020F0502020204030204" pitchFamily="34" charset="0"/>
                <a:cs typeface="Times New Roman" panose="02020603050405020304" pitchFamily="18" charset="0"/>
              </a:rPr>
              <a:t> PM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ada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aspirasi</a:t>
            </a:r>
            <a:r>
              <a:rPr lang="en-MY" sz="1800" dirty="0">
                <a:effectLst/>
                <a:latin typeface="Arial" panose="020B0604020202020204" pitchFamily="34" charset="0"/>
                <a:ea typeface="Calibri" panose="020F0502020204030204" pitchFamily="34" charset="0"/>
                <a:cs typeface="Times New Roman" panose="02020603050405020304" pitchFamily="18" charset="0"/>
              </a:rPr>
              <a:t>/</a:t>
            </a:r>
            <a:r>
              <a:rPr lang="en-MY" sz="1800" dirty="0" err="1">
                <a:effectLst/>
                <a:latin typeface="Arial" panose="020B0604020202020204" pitchFamily="34" charset="0"/>
                <a:ea typeface="Calibri" panose="020F0502020204030204" pitchFamily="34" charset="0"/>
                <a:cs typeface="Times New Roman" panose="02020603050405020304" pitchFamily="18" charset="0"/>
              </a:rPr>
              <a:t>visi</a:t>
            </a:r>
            <a:r>
              <a:rPr lang="en-MY" sz="1800" dirty="0">
                <a:effectLst/>
                <a:latin typeface="Arial" panose="020B0604020202020204" pitchFamily="34" charset="0"/>
                <a:ea typeface="Calibri" panose="020F0502020204030204" pitchFamily="34" charset="0"/>
                <a:cs typeface="Times New Roman" panose="02020603050405020304" pitchFamily="18" charset="0"/>
              </a:rPr>
              <a:t> masing-masing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membawa</a:t>
            </a:r>
            <a:r>
              <a:rPr lang="en-MY" sz="1800" dirty="0">
                <a:effectLst/>
                <a:latin typeface="Arial" panose="020B0604020202020204" pitchFamily="34" charset="0"/>
                <a:ea typeface="Calibri" panose="020F0502020204030204" pitchFamily="34" charset="0"/>
                <a:cs typeface="Times New Roman" panose="02020603050405020304" pitchFamily="18" charset="0"/>
              </a:rPr>
              <a:t> Malaysia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ke</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arah</a:t>
            </a:r>
            <a:r>
              <a:rPr lang="en-MY" sz="1800" dirty="0">
                <a:effectLst/>
                <a:latin typeface="Arial" panose="020B0604020202020204" pitchFamily="34" charset="0"/>
                <a:ea typeface="Calibri" panose="020F0502020204030204" pitchFamily="34" charset="0"/>
                <a:cs typeface="Times New Roman" panose="02020603050405020304" pitchFamily="18" charset="0"/>
              </a:rPr>
              <a:t> yang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lebih</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maju</a:t>
            </a:r>
            <a:r>
              <a:rPr lang="en-MY" sz="1800" dirty="0">
                <a:effectLst/>
                <a:latin typeface="Arial" panose="020B0604020202020204" pitchFamily="34" charset="0"/>
                <a:ea typeface="Calibri" panose="020F0502020204030204" pitchFamily="34" charset="0"/>
                <a:cs typeface="Times New Roman" panose="02020603050405020304" pitchFamily="18" charset="0"/>
              </a:rPr>
              <a:t> dan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baik</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dari</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segala</a:t>
            </a:r>
            <a:r>
              <a:rPr lang="en-MY" sz="1800" dirty="0">
                <a:effectLst/>
                <a:latin typeface="Arial" panose="020B0604020202020204" pitchFamily="34" charset="0"/>
                <a:ea typeface="Calibri" panose="020F0502020204030204" pitchFamily="34" charset="0"/>
                <a:cs typeface="Times New Roman" panose="02020603050405020304" pitchFamily="18" charset="0"/>
              </a:rPr>
              <a:t> </a:t>
            </a:r>
            <a:r>
              <a:rPr lang="en-MY" sz="1800" dirty="0" err="1">
                <a:effectLst/>
                <a:latin typeface="Arial" panose="020B0604020202020204" pitchFamily="34" charset="0"/>
                <a:ea typeface="Calibri" panose="020F0502020204030204" pitchFamily="34" charset="0"/>
                <a:cs typeface="Times New Roman" panose="02020603050405020304" pitchFamily="18" charset="0"/>
              </a:rPr>
              <a:t>aspek</a:t>
            </a:r>
            <a:r>
              <a:rPr lang="en-MY"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MY"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75157293-68F5-4353-900E-32F8DDCE5ED9}" type="slidenum">
              <a:rPr lang="en-MY" smtClean="0"/>
              <a:t>7</a:t>
            </a:fld>
            <a:endParaRPr lang="en-MY"/>
          </a:p>
        </p:txBody>
      </p:sp>
    </p:spTree>
    <p:extLst>
      <p:ext uri="{BB962C8B-B14F-4D97-AF65-F5344CB8AC3E}">
        <p14:creationId xmlns:p14="http://schemas.microsoft.com/office/powerpoint/2010/main" val="419038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terhakis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ekoran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berkuatkuasanya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undang-undang</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lapuk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meskipun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sehari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Masanya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tiba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menelaah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semula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undang-undang</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Perlembagaan</a:t>
            </a:r>
            <a:r>
              <a:rPr lang="en-US" sz="1800" dirty="0">
                <a:effectLst/>
                <a:latin typeface="Arial" panose="020B0604020202020204" pitchFamily="34" charset="0"/>
                <a:ea typeface="Calibri" panose="020F0502020204030204" pitchFamily="34" charset="0"/>
                <a:cs typeface="Times New Roman" panose="02020603050405020304" pitchFamily="18" charset="0"/>
              </a:rPr>
              <a:t> Persekutuan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mengembalikan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terhadap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pihak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berkuasa</a:t>
            </a:r>
            <a:r>
              <a:rPr lang="en-US" sz="1800" dirty="0">
                <a:effectLst/>
                <a:latin typeface="Arial" panose="020B0604020202020204" pitchFamily="34" charset="0"/>
                <a:ea typeface="Calibri" panose="020F0502020204030204" pitchFamily="34" charset="0"/>
                <a:cs typeface="Times New Roman" panose="02020603050405020304" pitchFamily="18" charset="0"/>
              </a:rPr>
              <a:t> dan negara. Kita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meneliti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semula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tindakan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mampu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merosakkan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termasuklah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memansuhkan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atau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memperbaharui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undang-undang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usang</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tidak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manusiawi</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Badan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kehakiman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dijamin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bebas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daripada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percaturan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politik</a:t>
            </a:r>
            <a:r>
              <a:rPr lang="en-US" sz="1800" dirty="0">
                <a:effectLst/>
                <a:latin typeface="Arial" panose="020B0604020202020204" pitchFamily="34" charset="0"/>
                <a:ea typeface="Calibri" panose="020F0502020204030204" pitchFamily="34" charset="0"/>
                <a:cs typeface="Times New Roman" panose="02020603050405020304" pitchFamily="18" charset="0"/>
              </a:rPr>
              <a:t> demi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memulihkan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terhadap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sistem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perundangan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serta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memastikan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tiada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lagi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ancaman</a:t>
            </a:r>
            <a:r>
              <a:rPr lang="en-US" sz="1800" dirty="0">
                <a:effectLst/>
                <a:latin typeface="Arial" panose="020B0604020202020204" pitchFamily="34" charset="0"/>
                <a:ea typeface="Calibri" panose="020F0502020204030204" pitchFamily="34" charset="0"/>
                <a:cs typeface="Times New Roman" panose="02020603050405020304" pitchFamily="18" charset="0"/>
              </a:rPr>
              <a:t> oleh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mereka</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merasakan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dirinya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berada</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atas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undang-undang</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Institusi</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sering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diabaikan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proses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membina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semula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adalah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institusi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walhal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institusi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adalah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denyut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nadi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pergerakan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serta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mekanisme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penting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memupuk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perpaduan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kaum</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err="1">
                <a:effectLst/>
                <a:latin typeface="Arial" panose="020B0604020202020204" pitchFamily="34" charset="0"/>
                <a:ea typeface="Calibri" panose="020F0502020204030204" pitchFamily="34" charset="0"/>
              </a:rPr>
              <a:t>Sebagai</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permulaan</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kita</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perlu</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menggalakkan</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penubuhan</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suatu</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bahagian</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dalam</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setiap</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kementerian</a:t>
            </a:r>
            <a:r>
              <a:rPr lang="en-US" sz="1800" dirty="0">
                <a:effectLst/>
                <a:latin typeface="Arial" panose="020B0604020202020204" pitchFamily="34" charset="0"/>
                <a:ea typeface="Calibri" panose="020F0502020204030204" pitchFamily="34" charset="0"/>
              </a:rPr>
              <a:t>, badan </a:t>
            </a:r>
            <a:r>
              <a:rPr lang="en-US" sz="1800" dirty="0" err="1">
                <a:effectLst/>
                <a:latin typeface="Arial" panose="020B0604020202020204" pitchFamily="34" charset="0"/>
                <a:ea typeface="Calibri" panose="020F0502020204030204" pitchFamily="34" charset="0"/>
              </a:rPr>
              <a:t>awam</a:t>
            </a:r>
            <a:r>
              <a:rPr lang="en-US" sz="1800" dirty="0">
                <a:effectLst/>
                <a:latin typeface="Arial" panose="020B0604020202020204" pitchFamily="34" charset="0"/>
                <a:ea typeface="Calibri" panose="020F0502020204030204" pitchFamily="34" charset="0"/>
              </a:rPr>
              <a:t> dan </a:t>
            </a:r>
            <a:r>
              <a:rPr lang="en-US" sz="1800" dirty="0" err="1">
                <a:effectLst/>
                <a:latin typeface="Arial" panose="020B0604020202020204" pitchFamily="34" charset="0"/>
                <a:ea typeface="Calibri" panose="020F0502020204030204" pitchFamily="34" charset="0"/>
              </a:rPr>
              <a:t>swasta</a:t>
            </a:r>
            <a:r>
              <a:rPr lang="en-US" sz="1800" dirty="0">
                <a:effectLst/>
                <a:latin typeface="Arial" panose="020B0604020202020204" pitchFamily="34" charset="0"/>
                <a:ea typeface="Calibri" panose="020F0502020204030204" pitchFamily="34" charset="0"/>
              </a:rPr>
              <a:t>, yang </a:t>
            </a:r>
            <a:r>
              <a:rPr lang="en-US" sz="1800" dirty="0" err="1">
                <a:effectLst/>
                <a:latin typeface="Arial" panose="020B0604020202020204" pitchFamily="34" charset="0"/>
                <a:ea typeface="Calibri" panose="020F0502020204030204" pitchFamily="34" charset="0"/>
              </a:rPr>
              <a:t>bertujuan</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untuk</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mencari</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jalan</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bagi</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memperbaharui</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keyakinan</a:t>
            </a:r>
            <a:r>
              <a:rPr lang="en-US" sz="1800" dirty="0">
                <a:effectLst/>
                <a:latin typeface="Arial" panose="020B0604020202020204" pitchFamily="34" charset="0"/>
                <a:ea typeface="Calibri" panose="020F0502020204030204" pitchFamily="34" charset="0"/>
              </a:rPr>
              <a:t> </a:t>
            </a:r>
            <a:r>
              <a:rPr lang="en-US" sz="1800" dirty="0" err="1">
                <a:effectLst/>
                <a:latin typeface="Arial" panose="020B0604020202020204" pitchFamily="34" charset="0"/>
                <a:ea typeface="Calibri" panose="020F0502020204030204" pitchFamily="34" charset="0"/>
              </a:rPr>
              <a:t>rakyat</a:t>
            </a:r>
            <a:r>
              <a:rPr lang="en-US" sz="1800" dirty="0">
                <a:effectLst/>
                <a:latin typeface="Arial" panose="020B060402020202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75157293-68F5-4353-900E-32F8DDCE5ED9}" type="slidenum">
              <a:rPr lang="en-MY" smtClean="0"/>
              <a:t>17</a:t>
            </a:fld>
            <a:endParaRPr lang="en-MY"/>
          </a:p>
        </p:txBody>
      </p:sp>
    </p:spTree>
    <p:extLst>
      <p:ext uri="{BB962C8B-B14F-4D97-AF65-F5344CB8AC3E}">
        <p14:creationId xmlns:p14="http://schemas.microsoft.com/office/powerpoint/2010/main" val="120702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Perjuangan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sebenar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memartabatkan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semula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Malaysia,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seperti</a:t>
            </a:r>
            <a:r>
              <a:rPr lang="en-US" sz="1800" dirty="0">
                <a:effectLst/>
                <a:latin typeface="Arial" panose="020B0604020202020204" pitchFamily="34" charset="0"/>
                <a:ea typeface="Calibri" panose="020F0502020204030204" pitchFamily="34" charset="0"/>
                <a:cs typeface="Times New Roman" panose="02020603050405020304" pitchFamily="18" charset="0"/>
              </a:rPr>
              <a:t>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rukun</a:t>
            </a:r>
            <a:r>
              <a:rPr lang="en-US" sz="1800" dirty="0">
                <a:effectLst/>
                <a:latin typeface="Arial" panose="020B0604020202020204" pitchFamily="34" charset="0"/>
                <a:ea typeface="Calibri" panose="020F0502020204030204" pitchFamily="34" charset="0"/>
                <a:cs typeface="Times New Roman" panose="02020603050405020304" pitchFamily="18" charset="0"/>
              </a:rPr>
              <a:t> MADANI yang lain,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bermula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dari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bilik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darjah</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kuliah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pendidikan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jua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Justeru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itu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kurikulum</a:t>
            </a:r>
            <a:r>
              <a:rPr lang="en-US" sz="1800" dirty="0">
                <a:effectLst/>
                <a:latin typeface="Arial" panose="020B0604020202020204" pitchFamily="34" charset="0"/>
                <a:ea typeface="Calibri" panose="020F0502020204030204" pitchFamily="34" charset="0"/>
                <a:cs typeface="Times New Roman" panose="02020603050405020304" pitchFamily="18" charset="0"/>
              </a:rPr>
              <a:t> dan program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menyuburkan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sekolah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rendah</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menengah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dibangunkan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Tujuan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nirmala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menyasarkan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perubahan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pendidikan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daripada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kenisbian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kejahilan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penghayatan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dan dialog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peradaban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menerusi</a:t>
            </a:r>
            <a:r>
              <a:rPr lang="en-US" sz="1800" dirty="0">
                <a:effectLst/>
                <a:latin typeface="Arial" panose="020B0604020202020204" pitchFamily="34" charset="0"/>
                <a:ea typeface="Calibri" panose="020F0502020204030204" pitchFamily="34" charset="0"/>
                <a:cs typeface="Times New Roman" panose="02020603050405020304" pitchFamily="18" charset="0"/>
              </a:rPr>
              <a:t> program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khas</a:t>
            </a:r>
            <a:r>
              <a:rPr lang="en-US" sz="1800" dirty="0">
                <a:effectLst/>
                <a:latin typeface="Arial" panose="020B0604020202020204" pitchFamily="34" charset="0"/>
                <a:ea typeface="Calibri" panose="020F0502020204030204" pitchFamily="34" charset="0"/>
                <a:cs typeface="Times New Roman" panose="02020603050405020304" pitchFamily="18" charset="0"/>
              </a:rPr>
              <a:t> dan reformasi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kurikulum</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setiap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peringkat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pendidikan</a:t>
            </a:r>
            <a:r>
              <a:rPr lang="en-US" sz="1800" dirty="0">
                <a:effectLst/>
                <a:latin typeface="Arial" panose="020B0604020202020204" pitchFamily="34" charset="0"/>
                <a:ea typeface="Calibri" panose="020F0502020204030204" pitchFamily="34" charset="0"/>
                <a:cs typeface="Times New Roman" panose="02020603050405020304" pitchFamily="18" charset="0"/>
              </a:rPr>
              <a:t> negara.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Kita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tumpu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mempromosikan</a:t>
            </a:r>
            <a:r>
              <a:rPr lang="en-US" sz="1800" dirty="0">
                <a:effectLst/>
                <a:latin typeface="Arial" panose="020B0604020202020204" pitchFamily="34" charset="0"/>
                <a:ea typeface="Calibri" panose="020F0502020204030204" pitchFamily="34" charset="0"/>
                <a:cs typeface="Times New Roman" panose="02020603050405020304" pitchFamily="18" charset="0"/>
              </a:rPr>
              <a:t> program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khas</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bertujuan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meningkatkan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kesaksamaan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sekolah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terutamanya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menghapuskan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jurang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antara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jantina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memenuhi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keperluan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pelajar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berkeperluan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khas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mengurangkan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beban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keluarga</a:t>
            </a:r>
            <a:r>
              <a:rPr lang="en-US" sz="1800" dirty="0">
                <a:effectLst/>
                <a:latin typeface="Arial" panose="020B0604020202020204" pitchFamily="34" charset="0"/>
                <a:ea typeface="Calibri" panose="020F0502020204030204" pitchFamily="34" charset="0"/>
                <a:cs typeface="Times New Roman" panose="02020603050405020304" pitchFamily="18" charset="0"/>
              </a:rPr>
              <a:t> M40 dan B40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sebagainya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Pengiktirafan</a:t>
            </a:r>
            <a:r>
              <a:rPr lang="en-US" sz="1800" dirty="0">
                <a:effectLst/>
                <a:latin typeface="Arial" panose="020B0604020202020204" pitchFamily="34" charset="0"/>
                <a:ea typeface="Calibri" panose="020F0502020204030204" pitchFamily="34" charset="0"/>
                <a:cs typeface="Times New Roman" panose="02020603050405020304" pitchFamily="18" charset="0"/>
              </a:rPr>
              <a:t>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diberikan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terhadap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langkah-langkah</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diambil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menambah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sistem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pendidikan</a:t>
            </a:r>
            <a:r>
              <a:rPr lang="en-US" sz="1800" dirty="0">
                <a:effectLst/>
                <a:latin typeface="Arial" panose="020B0604020202020204" pitchFamily="34" charset="0"/>
                <a:ea typeface="Calibri" panose="020F0502020204030204" pitchFamily="34" charset="0"/>
                <a:cs typeface="Times New Roman" panose="02020603050405020304" pitchFamily="18" charset="0"/>
              </a:rPr>
              <a:t> Malaysia,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misalannya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menubuhkan</a:t>
            </a:r>
            <a:r>
              <a:rPr lang="en-US" sz="1800" dirty="0">
                <a:effectLst/>
                <a:latin typeface="Arial" panose="020B0604020202020204" pitchFamily="34" charset="0"/>
                <a:ea typeface="Calibri" panose="020F0502020204030204" pitchFamily="34" charset="0"/>
                <a:cs typeface="Times New Roman" panose="02020603050405020304" pitchFamily="18" charset="0"/>
              </a:rPr>
              <a:t> badan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seperti</a:t>
            </a:r>
            <a:r>
              <a:rPr lang="en-US" sz="1800" dirty="0">
                <a:effectLst/>
                <a:latin typeface="Arial" panose="020B0604020202020204" pitchFamily="34" charset="0"/>
                <a:ea typeface="Calibri" panose="020F0502020204030204" pitchFamily="34" charset="0"/>
                <a:cs typeface="Times New Roman" panose="02020603050405020304" pitchFamily="18" charset="0"/>
              </a:rPr>
              <a:t> Majlis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Pengajian</a:t>
            </a:r>
            <a:r>
              <a:rPr lang="en-US" sz="1800" dirty="0">
                <a:effectLst/>
                <a:latin typeface="Arial" panose="020B0604020202020204" pitchFamily="34" charset="0"/>
                <a:ea typeface="Calibri" panose="020F0502020204030204" pitchFamily="34" charset="0"/>
                <a:cs typeface="Times New Roman" panose="02020603050405020304" pitchFamily="18" charset="0"/>
              </a:rPr>
              <a:t> Tinggi Negara,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bertujuan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menyeragam</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menambah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mutu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pendidikan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samping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mendengar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keluhan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mereka</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prihatin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terhadap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nasib</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pendidikan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anak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bangsa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sekaligus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membina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ikatan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kepercayaan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lebih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kukuh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antara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pelajar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keluarga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pendidik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menjawab</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soal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wujud</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antara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kaum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segera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mereka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sebuah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kurikulum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bahasa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Melayu</a:t>
            </a:r>
            <a:r>
              <a:rPr lang="en-US" sz="1800" dirty="0">
                <a:effectLst/>
                <a:latin typeface="Arial" panose="020B0604020202020204" pitchFamily="34" charset="0"/>
                <a:ea typeface="Calibri" panose="020F0502020204030204" pitchFamily="34" charset="0"/>
                <a:cs typeface="Times New Roman" panose="02020603050405020304" pitchFamily="18" charset="0"/>
              </a:rPr>
              <a:t>, Mandarin, Tamil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Inggeris</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menyemai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nasional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kerencaman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di Malaysia.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5157293-68F5-4353-900E-32F8DDCE5ED9}" type="slidenum">
              <a:rPr lang="en-MY" smtClean="0"/>
              <a:t>18</a:t>
            </a:fld>
            <a:endParaRPr lang="en-MY"/>
          </a:p>
        </p:txBody>
      </p:sp>
    </p:spTree>
    <p:extLst>
      <p:ext uri="{BB962C8B-B14F-4D97-AF65-F5344CB8AC3E}">
        <p14:creationId xmlns:p14="http://schemas.microsoft.com/office/powerpoint/2010/main" val="2185067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Tidak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seharusnya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dianggap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bahawa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muncul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secara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automatik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apabila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semua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perkara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dilaksanakan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Membangunkan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semula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memerlukan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usaha</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aktif</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melalui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kempen</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pengumuman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awam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sebaran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talian</a:t>
            </a:r>
            <a:r>
              <a:rPr lang="en-US" sz="1800" dirty="0">
                <a:effectLst/>
                <a:latin typeface="Arial" panose="020B0604020202020204" pitchFamily="34" charset="0"/>
                <a:ea typeface="Calibri" panose="020F0502020204030204" pitchFamily="34" charset="0"/>
                <a:cs typeface="Times New Roman" panose="02020603050405020304" pitchFamily="18" charset="0"/>
              </a:rPr>
              <a:t> dan program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kemasyarakatan</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Adalah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penting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mengurangkan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jurang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teknologi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kalangan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agar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mereka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lebih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diperkasa</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mereka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dipulihkan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menggalakkan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komunikasi</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lebih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baik</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perkongsian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kisah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kehidupan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menyuburkan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lagi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hubungan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kemanusiaan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berteraskan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nilai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hormat</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Tumpuan</a:t>
            </a:r>
            <a:r>
              <a:rPr lang="en-US" sz="1800" dirty="0">
                <a:effectLst/>
                <a:latin typeface="Arial" panose="020B0604020202020204" pitchFamily="34" charset="0"/>
                <a:ea typeface="Calibri" panose="020F0502020204030204" pitchFamily="34" charset="0"/>
                <a:cs typeface="Times New Roman" panose="02020603050405020304" pitchFamily="18" charset="0"/>
              </a:rPr>
              <a:t>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diberikan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penubuhan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suatu</a:t>
            </a:r>
            <a:r>
              <a:rPr lang="en-US" sz="1800" dirty="0">
                <a:effectLst/>
                <a:latin typeface="Arial" panose="020B0604020202020204" pitchFamily="34" charset="0"/>
                <a:ea typeface="Calibri" panose="020F0502020204030204" pitchFamily="34" charset="0"/>
                <a:cs typeface="Times New Roman" panose="02020603050405020304" pitchFamily="18" charset="0"/>
              </a:rPr>
              <a:t> badan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bebas</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ditugaskan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mewujudkan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ruang</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selamat</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saluran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komunikasi</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berkesan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terpinggir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atau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kurang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bernasib</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kumpulan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anak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muda</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wanita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serta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merapatkan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jurang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usia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kalangan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melalui</a:t>
            </a:r>
            <a:r>
              <a:rPr lang="en-US" sz="1800" dirty="0">
                <a:effectLst/>
                <a:latin typeface="Arial" panose="020B0604020202020204" pitchFamily="34" charset="0"/>
                <a:ea typeface="Calibri" panose="020F0502020204030204" pitchFamily="34" charset="0"/>
                <a:cs typeface="Times New Roman" panose="02020603050405020304" pitchFamily="18" charset="0"/>
              </a:rPr>
              <a:t> program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rentas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generasi</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menggabungkan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elemen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kebijaksanaan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tradisi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rasa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ingin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tahu</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berdaya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cipta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Kebudayaan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Keluhuran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tradisi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menjunjung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tinggi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nilai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amanah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tidak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wajar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diambil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ringan</a:t>
            </a:r>
            <a:r>
              <a:rPr lang="en-US" sz="1800" dirty="0">
                <a:effectLst/>
                <a:latin typeface="Arial" panose="020B0604020202020204" pitchFamily="34" charset="0"/>
                <a:ea typeface="Calibri" panose="020F0502020204030204" pitchFamily="34" charset="0"/>
                <a:cs typeface="Times New Roman" panose="02020603050405020304" pitchFamily="18" charset="0"/>
              </a:rPr>
              <a:t>. Kita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mengimbas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kembali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nilai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termanifestasi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sejarah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yakni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antara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pemerintah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sesama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berbeda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latar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belakang</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antara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sekitar</a:t>
            </a:r>
            <a:r>
              <a:rPr lang="en-US" sz="1800" dirty="0">
                <a:effectLst/>
                <a:latin typeface="Arial" panose="020B0604020202020204" pitchFamily="34" charset="0"/>
                <a:ea typeface="Calibri" panose="020F0502020204030204" pitchFamily="34" charset="0"/>
                <a:cs typeface="Times New Roman" panose="02020603050405020304" pitchFamily="18" charset="0"/>
              </a:rPr>
              <a:t>. Usaha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dikerah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mempromosikan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elemen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ketelusan</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kebertanggungjawaban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seluruh</a:t>
            </a:r>
            <a:r>
              <a:rPr lang="en-US" sz="1800" dirty="0">
                <a:effectLst/>
                <a:latin typeface="Arial" panose="020B0604020202020204" pitchFamily="34" charset="0"/>
                <a:ea typeface="Calibri" panose="020F0502020204030204" pitchFamily="34" charset="0"/>
                <a:cs typeface="Times New Roman" panose="02020603050405020304" pitchFamily="18" charset="0"/>
              </a:rPr>
              <a:t> Malaysia. Kita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mencari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baharu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menyemarakkan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semula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sebagai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keluarga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tempat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kerja</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kehidupan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seharian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terutamanya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melalui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pengukuhan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rentas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generasi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pendidikan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kerja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serta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isu-isu</a:t>
            </a:r>
            <a:r>
              <a:rPr lang="en-US" sz="1800" dirty="0">
                <a:effectLst/>
                <a:latin typeface="Arial" panose="020B0604020202020204" pitchFamily="34" charset="0"/>
                <a:ea typeface="Calibri" panose="020F0502020204030204" pitchFamily="34" charset="0"/>
                <a:cs typeface="Times New Roman" panose="02020603050405020304" pitchFamily="18" charset="0"/>
              </a:rPr>
              <a:t> negara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antarabangsa</a:t>
            </a:r>
            <a:r>
              <a:rPr lang="en-US" sz="1800" dirty="0">
                <a:effectLst/>
                <a:latin typeface="Arial" panose="020B0604020202020204" pitchFamily="34" charset="0"/>
                <a:ea typeface="Calibri" panose="020F0502020204030204" pitchFamily="34" charset="0"/>
                <a:cs typeface="Times New Roman" panose="02020603050405020304" pitchFamily="18" charset="0"/>
              </a:rPr>
              <a:t>. Kita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boleh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memperkasa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memulakan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wacana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serta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projek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kebudayaan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tertumpu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pengukuhan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pada masa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hadapan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seperti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menangani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kemelut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perubahan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iklim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sekitar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pembangunan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mampan</a:t>
            </a:r>
            <a:r>
              <a:rPr lang="en-US" sz="1800" dirty="0">
                <a:effectLst/>
                <a:latin typeface="Arial" panose="020B0604020202020204" pitchFamily="34" charset="0"/>
                <a:ea typeface="Calibri" panose="020F0502020204030204" pitchFamily="34" charset="0"/>
                <a:cs typeface="Times New Roman" panose="02020603050405020304" pitchFamily="18" charset="0"/>
              </a:rPr>
              <a:t> dan masa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hadapan</a:t>
            </a:r>
            <a:r>
              <a:rPr lang="en-US" sz="1800" dirty="0">
                <a:effectLst/>
                <a:latin typeface="Arial" panose="020B0604020202020204" pitchFamily="34" charset="0"/>
                <a:ea typeface="Calibri" panose="020F0502020204030204" pitchFamily="34" charset="0"/>
                <a:cs typeface="Times New Roman" panose="02020603050405020304" pitchFamily="18" charset="0"/>
              </a:rPr>
              <a:t> digital.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Ini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termasuklah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membangunkan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berpaksikan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teknologi</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berasaskan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talian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mampu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merapatkan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jurang</a:t>
            </a:r>
            <a:r>
              <a:rPr lang="en-US" sz="1800" dirty="0">
                <a:effectLst/>
                <a:latin typeface="Arial" panose="020B0604020202020204" pitchFamily="34" charset="0"/>
                <a:ea typeface="Calibri" panose="020F0502020204030204" pitchFamily="34" charset="0"/>
                <a:cs typeface="Times New Roman" panose="02020603050405020304" pitchFamily="18" charset="0"/>
              </a:rPr>
              <a:t> pada masa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sama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mengekalkan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nilai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tradisional</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prinsip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kemanusiaan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5157293-68F5-4353-900E-32F8DDCE5ED9}" type="slidenum">
              <a:rPr lang="en-MY" smtClean="0"/>
              <a:t>19</a:t>
            </a:fld>
            <a:endParaRPr lang="en-MY"/>
          </a:p>
        </p:txBody>
      </p:sp>
    </p:spTree>
    <p:extLst>
      <p:ext uri="{BB962C8B-B14F-4D97-AF65-F5344CB8AC3E}">
        <p14:creationId xmlns:p14="http://schemas.microsoft.com/office/powerpoint/2010/main" val="260359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Bandar Usaha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membina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ditumpukan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pusat-pusat</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terpisah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daripada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nilai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tersebut</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Bermula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mengenal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pasti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halangan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utama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usaha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membina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kawasan</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menyasarkan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pengurangan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harga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pengangkutan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awam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tol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jalan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tempat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letak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kereta</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sejumlah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barangan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keperluan</a:t>
            </a:r>
            <a:r>
              <a:rPr lang="en-US" sz="1800" dirty="0">
                <a:effectLst/>
                <a:latin typeface="Arial" panose="020B0604020202020204" pitchFamily="34" charset="0"/>
                <a:ea typeface="Calibri" panose="020F0502020204030204" pitchFamily="34" charset="0"/>
                <a:cs typeface="Times New Roman" panose="02020603050405020304" pitchFamily="18" charset="0"/>
              </a:rPr>
              <a:t> lain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mengurangkan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beban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samping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memastikan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kemunasabahan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harga</a:t>
            </a:r>
            <a:r>
              <a:rPr lang="en-US" sz="1800" dirty="0">
                <a:effectLst/>
                <a:latin typeface="Arial" panose="020B0604020202020204" pitchFamily="34" charset="0"/>
                <a:ea typeface="Calibri" panose="020F0502020204030204" pitchFamily="34" charset="0"/>
                <a:cs typeface="Times New Roman" panose="02020603050405020304" pitchFamily="18" charset="0"/>
              </a:rPr>
              <a:t> agar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manfaatnya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dapat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dikembalikan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perkhidmatan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atau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faedah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sivik</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Bagi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mengupayakan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penduduk</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menggalakkan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pergaulan</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pertukaran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pandangan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kalangan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membina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kefahaman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lebih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terhadap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kehidupan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memastikan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tiada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sesiapa</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terasing</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Adalah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penting</a:t>
            </a:r>
            <a:r>
              <a:rPr lang="en-US" sz="1800" dirty="0">
                <a:effectLst/>
                <a:latin typeface="Arial" panose="020B0604020202020204" pitchFamily="34" charset="0"/>
                <a:ea typeface="Calibri" panose="020F0502020204030204" pitchFamily="34" charset="0"/>
                <a:cs typeface="Times New Roman" panose="02020603050405020304" pitchFamily="18" charset="0"/>
              </a:rPr>
              <a:t>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membangunkan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teknologi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pintar</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lebih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melengkapi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sistem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teknologi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sedia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ada</a:t>
            </a:r>
            <a:r>
              <a:rPr lang="en-US" sz="1800" dirty="0">
                <a:effectLst/>
                <a:latin typeface="Arial" panose="020B0604020202020204" pitchFamily="34" charset="0"/>
                <a:ea typeface="Calibri" panose="020F0502020204030204" pitchFamily="34" charset="0"/>
                <a:cs typeface="Times New Roman" panose="02020603050405020304" pitchFamily="18" charset="0"/>
              </a:rPr>
              <a:t> agar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jurang</a:t>
            </a:r>
            <a:r>
              <a:rPr lang="en-US" sz="1800" dirty="0">
                <a:effectLst/>
                <a:latin typeface="Arial" panose="020B0604020202020204" pitchFamily="34" charset="0"/>
                <a:ea typeface="Calibri" panose="020F0502020204030204" pitchFamily="34" charset="0"/>
                <a:cs typeface="Times New Roman" panose="02020603050405020304" pitchFamily="18" charset="0"/>
              </a:rPr>
              <a:t> digital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dapat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dikurangkan</a:t>
            </a:r>
            <a:r>
              <a:rPr lang="en-US" sz="1800" dirty="0">
                <a:effectLst/>
                <a:latin typeface="Arial" panose="020B0604020202020204" pitchFamily="34" charset="0"/>
                <a:ea typeface="Calibri" panose="020F0502020204030204" pitchFamily="34" charset="0"/>
                <a:cs typeface="Times New Roman" panose="02020603050405020304" pitchFamily="18" charset="0"/>
              </a:rPr>
              <a:t>. Pada masa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sama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peranan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ekonomi</a:t>
            </a:r>
            <a:r>
              <a:rPr lang="en-US" sz="1800" dirty="0">
                <a:effectLst/>
                <a:latin typeface="Arial" panose="020B0604020202020204" pitchFamily="34" charset="0"/>
                <a:ea typeface="Calibri" panose="020F0502020204030204" pitchFamily="34" charset="0"/>
                <a:cs typeface="Times New Roman" panose="02020603050405020304" pitchFamily="18" charset="0"/>
              </a:rPr>
              <a:t> gig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kawasan</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perlu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dinilai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semula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diseimbangkan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perkhidmatan</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kerjaya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sedia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ada</a:t>
            </a:r>
            <a:r>
              <a:rPr lang="en-US" sz="1800" dirty="0">
                <a:effectLst/>
                <a:latin typeface="Arial" panose="020B0604020202020204" pitchFamily="34" charset="0"/>
                <a:ea typeface="Calibri" panose="020F0502020204030204" pitchFamily="34" charset="0"/>
                <a:cs typeface="Times New Roman" panose="02020603050405020304" pitchFamily="18" charset="0"/>
              </a:rPr>
              <a:t> agar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keadilan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dapat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dinikmati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semua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tanpa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mengira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tahap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teknologi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mengekalkan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keberlangsungan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rakyat</a:t>
            </a:r>
            <a:r>
              <a:rPr lang="en-US" sz="1800" dirty="0">
                <a:effectLst/>
                <a:latin typeface="Arial" panose="020B0604020202020204" pitchFamily="34" charset="0"/>
                <a:ea typeface="Calibri" panose="020F0502020204030204" pitchFamily="34" charset="0"/>
                <a:cs typeface="Times New Roman" panose="02020603050405020304" pitchFamily="18" charset="0"/>
              </a:rPr>
              <a:t> di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menggalakkan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penerokaan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identiti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kalangan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kejiranan</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membiayai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projek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membina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struktur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tradisional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memperbaiki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jalan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laluan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pejalan</a:t>
            </a:r>
            <a:r>
              <a:rPr lang="en-US" sz="1800" dirty="0">
                <a:effectLst/>
                <a:latin typeface="Arial" panose="020B0604020202020204" pitchFamily="34" charset="0"/>
                <a:ea typeface="Calibri" panose="020F0502020204030204" pitchFamily="34" charset="0"/>
                <a:cs typeface="Times New Roman" panose="02020603050405020304" pitchFamily="18" charset="0"/>
              </a:rPr>
              <a:t> kaki,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lampu</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papan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tanda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jalan</a:t>
            </a:r>
            <a:r>
              <a:rPr lang="en-US" sz="1800" dirty="0">
                <a:effectLst/>
                <a:latin typeface="Arial" panose="020B0604020202020204" pitchFamily="34" charset="0"/>
                <a:ea typeface="Calibri" panose="020F0502020204030204" pitchFamily="34" charset="0"/>
                <a:cs typeface="Times New Roman" panose="02020603050405020304" pitchFamily="18" charset="0"/>
              </a:rPr>
              <a:t> agar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sesuai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citra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identiti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ini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sama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baharu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atau</a:t>
            </a:r>
            <a:r>
              <a:rPr lang="en-US" sz="1800" dirty="0">
                <a:effectLst/>
                <a:latin typeface="Arial" panose="020B0604020202020204" pitchFamily="34" charset="0"/>
                <a:ea typeface="Calibri" panose="020F0502020204030204" pitchFamily="34" charset="0"/>
                <a:cs typeface="Times New Roman" panose="02020603050405020304" pitchFamily="18" charset="0"/>
              </a:rPr>
              <a:t> lama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atau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gabungan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kedua-duanya</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Luar</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menjadi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elemen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penting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memugar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luar</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membina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perpaduan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sosial</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lebih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merentasi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segenap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lapisan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kaum</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geografi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terutamanya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antara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luar</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Seperti</a:t>
            </a:r>
            <a:r>
              <a:rPr lang="en-US" sz="1800" dirty="0">
                <a:effectLst/>
                <a:latin typeface="Arial" panose="020B0604020202020204" pitchFamily="34" charset="0"/>
                <a:ea typeface="Calibri" panose="020F0502020204030204" pitchFamily="34" charset="0"/>
                <a:cs typeface="Times New Roman" panose="02020603050405020304" pitchFamily="18" charset="0"/>
              </a:rPr>
              <a:t> mana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kawasan</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mengenal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pasti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halangan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utama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terbinanya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kawasan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luar</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Memulihkan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keyakinan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boleh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diikhtiarkan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melalui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interaksi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dengan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penduduk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tempatan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usaha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memahami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isu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setempat</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aktiviti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harian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kawasan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mereka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menjambatani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sesama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anggota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masyarakat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dalam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sesebuah</a:t>
            </a:r>
            <a:r>
              <a:rPr lang="en-US" sz="1800" dirty="0">
                <a:effectLst/>
                <a:latin typeface="Arial" panose="020B0604020202020204" pitchFamily="34" charset="0"/>
                <a:ea typeface="Calibri" panose="020F0502020204030204" pitchFamily="34" charset="0"/>
                <a:cs typeface="Times New Roman" panose="02020603050405020304" pitchFamily="18" charset="0"/>
              </a:rPr>
              <a:t> negeri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mahupun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peringkat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persekutuan</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Bagi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memastikan</a:t>
            </a:r>
            <a:r>
              <a:rPr lang="en-US" sz="1800" dirty="0">
                <a:effectLst/>
                <a:latin typeface="Arial" panose="020B0604020202020204" pitchFamily="34" charset="0"/>
                <a:ea typeface="Calibri" panose="020F0502020204030204" pitchFamily="34" charset="0"/>
                <a:cs typeface="Times New Roman" panose="02020603050405020304" pitchFamily="18" charset="0"/>
              </a:rPr>
              <a:t> proses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ini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mendapat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dukungan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perlu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membangunkan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kaedah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maklum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balas</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komunikasi</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lebih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baik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memastikan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keresahan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mereka</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luar</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didengari</a:t>
            </a:r>
            <a:r>
              <a:rPr lang="en-US" sz="1800" dirty="0">
                <a:effectLst/>
                <a:latin typeface="Arial" panose="020B0604020202020204" pitchFamily="34" charset="0"/>
                <a:ea typeface="Calibri" panose="020F0502020204030204" pitchFamily="34" charset="0"/>
                <a:cs typeface="Times New Roman" panose="02020603050405020304" pitchFamily="18" charset="0"/>
              </a:rPr>
              <a:t> oleh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pemimpin</a:t>
            </a:r>
            <a:r>
              <a:rPr lang="en-US" sz="1800" dirty="0">
                <a:effectLst/>
                <a:latin typeface="Arial" panose="020B0604020202020204" pitchFamily="34" charset="0"/>
                <a:ea typeface="Calibri" panose="020F0502020204030204" pitchFamily="34" charset="0"/>
                <a:cs typeface="Times New Roman" panose="02020603050405020304" pitchFamily="18" charset="0"/>
              </a:rPr>
              <a:t> negara.</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Pada masa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sama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kita</a:t>
            </a:r>
            <a:r>
              <a:rPr lang="en-US" sz="1800" dirty="0">
                <a:effectLst/>
                <a:latin typeface="Arial" panose="020B0604020202020204" pitchFamily="34" charset="0"/>
                <a:ea typeface="Calibri" panose="020F0502020204030204" pitchFamily="34" charset="0"/>
                <a:cs typeface="Times New Roman" panose="02020603050405020304" pitchFamily="18" charset="0"/>
              </a:rPr>
              <a:t>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harus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memikirkan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kaedah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menyepadukan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sistem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pendidikan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penjagaan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kesihatan</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kemudahan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kawasan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luar</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tanpa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perlu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mengorbankan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budaya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asal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hidup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atau</a:t>
            </a:r>
            <a:r>
              <a:rPr lang="en-US" sz="1800" dirty="0">
                <a:effectLst/>
                <a:latin typeface="Arial" panose="020B0604020202020204" pitchFamily="34" charset="0"/>
                <a:ea typeface="Calibri" panose="020F0502020204030204" pitchFamily="34" charset="0"/>
                <a:cs typeface="Times New Roman" panose="02020603050405020304" pitchFamily="18" charset="0"/>
              </a:rPr>
              <a:t> masa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hadapan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mereka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Justeru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melaksanakannya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infrastruktur</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fizikal</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dibangunkan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untuk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membawa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keupayaan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teknologi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lebih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banyak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kawasan</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luar</a:t>
            </a:r>
            <a:r>
              <a:rPr lang="en-US" sz="1800" dirty="0">
                <a:effectLst/>
                <a:latin typeface="Arial" panose="020B0604020202020204" pitchFamily="34" charset="0"/>
                <a:ea typeface="Calibri" panose="020F0502020204030204" pitchFamily="34" charset="0"/>
                <a:cs typeface="Times New Roman" panose="02020603050405020304" pitchFamily="18" charset="0"/>
              </a:rPr>
              <a:t> bandar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berdasarkan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hasrat</a:t>
            </a:r>
            <a:r>
              <a:rPr lang="en-US" sz="1800" dirty="0">
                <a:effectLst/>
                <a:latin typeface="Arial" panose="020B0604020202020204" pitchFamily="34" charset="0"/>
                <a:ea typeface="Calibri" panose="020F0502020204030204" pitchFamily="34" charset="0"/>
                <a:cs typeface="Times New Roman" panose="02020603050405020304" pitchFamily="18" charset="0"/>
              </a:rPr>
              <a:t> dan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pandangan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daripada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penduduk</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tempatan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berteraskan</a:t>
            </a:r>
            <a:r>
              <a:rPr lang="en-US" sz="1800" dirty="0">
                <a:effectLst/>
                <a:latin typeface="Arial" panose="020B0604020202020204" pitchFamily="34" charset="0"/>
                <a:ea typeface="Calibri" panose="020F0502020204030204" pitchFamily="34" charset="0"/>
                <a:cs typeface="Times New Roman" panose="02020603050405020304" pitchFamily="18" charset="0"/>
              </a:rPr>
              <a:t> model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pembangunan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mampan</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Perkhidmatan</a:t>
            </a:r>
            <a:r>
              <a:rPr lang="en-US" sz="1800" dirty="0">
                <a:effectLst/>
                <a:latin typeface="Arial" panose="020B0604020202020204" pitchFamily="34" charset="0"/>
                <a:ea typeface="Calibri" panose="020F0502020204030204" pitchFamily="34" charset="0"/>
                <a:cs typeface="Times New Roman" panose="02020603050405020304" pitchFamily="18" charset="0"/>
              </a:rPr>
              <a:t> Wi-Fi juga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akan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diperluas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sementara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keupayaan</a:t>
            </a:r>
            <a:r>
              <a:rPr lang="en-US" sz="1800" dirty="0">
                <a:effectLst/>
                <a:latin typeface="Arial" panose="020B0604020202020204" pitchFamily="34" charset="0"/>
                <a:ea typeface="Calibri" panose="020F0502020204030204" pitchFamily="34" charset="0"/>
                <a:cs typeface="Times New Roman" panose="02020603050405020304" pitchFamily="18" charset="0"/>
              </a:rPr>
              <a:t> yang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diperoleh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melalui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teknologi</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boleh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dimanfaatkan</a:t>
            </a:r>
            <a:r>
              <a:rPr lang="en-US" sz="1800" dirty="0">
                <a:effectLst/>
                <a:latin typeface="Arial" panose="020B0604020202020204" pitchFamily="34" charset="0"/>
                <a:ea typeface="Calibri" panose="020F0502020204030204" pitchFamily="34" charset="0"/>
                <a:cs typeface="Times New Roman" panose="02020603050405020304" pitchFamily="18" charset="0"/>
              </a:rPr>
              <a:t> oleh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sesiapa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sahaja</a:t>
            </a:r>
            <a:r>
              <a:rPr lang="en-US" sz="1800" dirty="0">
                <a:effectLst/>
                <a:latin typeface="Arial" panose="020B0604020202020204" pitchFamily="34" charset="0"/>
                <a:ea typeface="Calibri" panose="020F0502020204030204" pitchFamily="34" charset="0"/>
                <a:cs typeface="Times New Roman" panose="02020603050405020304" pitchFamily="18" charset="0"/>
              </a:rPr>
              <a:t> di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setiap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pelusuk</a:t>
            </a:r>
            <a:r>
              <a:rPr lang="en-US" sz="1800">
                <a:effectLst/>
                <a:latin typeface="Arial" panose="020B0604020202020204" pitchFamily="34" charset="0"/>
                <a:ea typeface="Calibri" panose="020F0502020204030204" pitchFamily="34" charset="0"/>
                <a:cs typeface="Times New Roman" panose="02020603050405020304" pitchFamily="18" charset="0"/>
              </a:rPr>
              <a:t> Malaysia. </a:t>
            </a:r>
            <a:endParaRPr lang="en-MY"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5157293-68F5-4353-900E-32F8DDCE5ED9}" type="slidenum">
              <a:rPr lang="en-MY" smtClean="0"/>
              <a:t>20</a:t>
            </a:fld>
            <a:endParaRPr lang="en-MY"/>
          </a:p>
        </p:txBody>
      </p:sp>
    </p:spTree>
    <p:extLst>
      <p:ext uri="{BB962C8B-B14F-4D97-AF65-F5344CB8AC3E}">
        <p14:creationId xmlns:p14="http://schemas.microsoft.com/office/powerpoint/2010/main" val="2815415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rtl="0">
              <a:lnSpc>
                <a:spcPct val="110000"/>
              </a:lnSpc>
              <a:spcBef>
                <a:spcPts val="600"/>
              </a:spcBef>
              <a:spcAft>
                <a:spcPts val="0"/>
              </a:spcAft>
              <a:buClr>
                <a:schemeClr val="dk1"/>
              </a:buClr>
              <a:buSzPts val="1200"/>
              <a:buFont typeface="Calibri"/>
              <a:buNone/>
            </a:pPr>
            <a:r>
              <a:rPr lang="en-US" sz="1200" b="0" dirty="0" err="1">
                <a:solidFill>
                  <a:schemeClr val="dk1"/>
                </a:solidFill>
                <a:latin typeface="Calibri"/>
                <a:ea typeface="Calibri"/>
                <a:cs typeface="Calibri"/>
                <a:sym typeface="Calibri"/>
              </a:rPr>
              <a:t>Pelaksanaan</a:t>
            </a:r>
            <a:r>
              <a:rPr lang="en-US" sz="1200" b="0" dirty="0">
                <a:solidFill>
                  <a:schemeClr val="dk1"/>
                </a:solidFill>
                <a:latin typeface="Calibri"/>
                <a:ea typeface="Calibri"/>
                <a:cs typeface="Calibri"/>
                <a:sym typeface="Calibri"/>
              </a:rPr>
              <a:t> Nilai Teras </a:t>
            </a:r>
            <a:r>
              <a:rPr lang="en-US" sz="1200" b="0" dirty="0" err="1">
                <a:solidFill>
                  <a:schemeClr val="dk1"/>
                </a:solidFill>
                <a:latin typeface="Calibri"/>
                <a:ea typeface="Calibri"/>
                <a:cs typeface="Calibri"/>
                <a:sym typeface="Calibri"/>
              </a:rPr>
              <a:t>Keyakinan</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dalam</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Membangun</a:t>
            </a:r>
            <a:r>
              <a:rPr lang="en-US" sz="1200" b="0" dirty="0">
                <a:solidFill>
                  <a:schemeClr val="dk1"/>
                </a:solidFill>
                <a:latin typeface="Calibri"/>
                <a:ea typeface="Calibri"/>
                <a:cs typeface="Calibri"/>
                <a:sym typeface="Calibri"/>
              </a:rPr>
              <a:t> Negara </a:t>
            </a:r>
            <a:r>
              <a:rPr lang="en-US" sz="1200" b="0" dirty="0" err="1">
                <a:solidFill>
                  <a:schemeClr val="dk1"/>
                </a:solidFill>
                <a:latin typeface="Calibri"/>
                <a:ea typeface="Calibri"/>
                <a:cs typeface="Calibri"/>
                <a:sym typeface="Calibri"/>
              </a:rPr>
              <a:t>Madani</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boleh</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direalisasikan</a:t>
            </a:r>
            <a:r>
              <a:rPr lang="en-US" sz="1200" b="0" dirty="0">
                <a:solidFill>
                  <a:schemeClr val="dk1"/>
                </a:solidFill>
                <a:latin typeface="Calibri"/>
                <a:ea typeface="Calibri"/>
                <a:cs typeface="Calibri"/>
                <a:sym typeface="Calibri"/>
              </a:rPr>
              <a:t> oleh </a:t>
            </a:r>
            <a:r>
              <a:rPr lang="en-US" sz="1200" b="0" dirty="0" err="1">
                <a:solidFill>
                  <a:schemeClr val="dk1"/>
                </a:solidFill>
                <a:latin typeface="Calibri"/>
                <a:ea typeface="Calibri"/>
                <a:cs typeface="Calibri"/>
                <a:sym typeface="Calibri"/>
              </a:rPr>
              <a:t>dua</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kumpulan</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iaitu</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Individu</a:t>
            </a:r>
            <a:r>
              <a:rPr lang="en-US" sz="1200" b="0" dirty="0">
                <a:solidFill>
                  <a:schemeClr val="dk1"/>
                </a:solidFill>
                <a:latin typeface="Calibri"/>
                <a:ea typeface="Calibri"/>
                <a:cs typeface="Calibri"/>
                <a:sym typeface="Calibri"/>
              </a:rPr>
              <a:t> &amp; Masyarakat dan </a:t>
            </a:r>
            <a:r>
              <a:rPr lang="en-US" sz="1200" b="0" dirty="0" err="1">
                <a:solidFill>
                  <a:schemeClr val="dk1"/>
                </a:solidFill>
                <a:latin typeface="Calibri"/>
                <a:ea typeface="Calibri"/>
                <a:cs typeface="Calibri"/>
                <a:sym typeface="Calibri"/>
              </a:rPr>
              <a:t>Organisasi</a:t>
            </a:r>
            <a:r>
              <a:rPr lang="en-US" sz="1200" b="0" dirty="0">
                <a:solidFill>
                  <a:schemeClr val="dk1"/>
                </a:solidFill>
                <a:latin typeface="Calibri"/>
                <a:ea typeface="Calibri"/>
                <a:cs typeface="Calibri"/>
                <a:sym typeface="Calibri"/>
              </a:rPr>
              <a:t> &amp; Negara.</a:t>
            </a:r>
            <a:endParaRPr lang="en-US" sz="1200" dirty="0">
              <a:solidFill>
                <a:schemeClr val="dk1"/>
              </a:solidFill>
              <a:latin typeface="Calibri"/>
              <a:ea typeface="Calibri"/>
              <a:cs typeface="Calibri"/>
              <a:sym typeface="Calibri"/>
            </a:endParaRPr>
          </a:p>
          <a:p>
            <a:pPr marL="0" lvl="0" indent="0" algn="just" rtl="0">
              <a:lnSpc>
                <a:spcPct val="110000"/>
              </a:lnSpc>
              <a:spcBef>
                <a:spcPts val="600"/>
              </a:spcBef>
              <a:spcAft>
                <a:spcPts val="0"/>
              </a:spcAft>
              <a:buClr>
                <a:schemeClr val="dk1"/>
              </a:buClr>
              <a:buSzPts val="1200"/>
              <a:buFont typeface="Calibri"/>
              <a:buNone/>
            </a:pPr>
            <a:br>
              <a:rPr lang="en-US" sz="1200" b="0" i="0" dirty="0">
                <a:solidFill>
                  <a:schemeClr val="dk1"/>
                </a:solidFill>
                <a:latin typeface="Calibri"/>
                <a:ea typeface="Calibri"/>
                <a:cs typeface="Calibri"/>
                <a:sym typeface="Calibri"/>
              </a:rPr>
            </a:br>
            <a:r>
              <a:rPr lang="en-US" sz="1200" b="0" i="0" dirty="0" err="1">
                <a:solidFill>
                  <a:schemeClr val="dk1"/>
                </a:solidFill>
                <a:latin typeface="Calibri"/>
                <a:ea typeface="Calibri"/>
                <a:cs typeface="Calibri"/>
                <a:sym typeface="Calibri"/>
              </a:rPr>
              <a:t>Individu</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memainkan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peranan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penting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memastikan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akauntabiliti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transparensi</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kerjasama</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lebih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baik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endParaRPr lang="en-US" sz="1200" b="0" dirty="0">
              <a:solidFill>
                <a:schemeClr val="dk1"/>
              </a:solidFill>
              <a:latin typeface="Calibri"/>
              <a:ea typeface="Calibri"/>
              <a:cs typeface="Calibri"/>
              <a:sym typeface="Calibri"/>
            </a:endParaRPr>
          </a:p>
          <a:p>
            <a:pPr marL="0" lvl="0" indent="0" algn="just" rtl="0">
              <a:lnSpc>
                <a:spcPct val="110000"/>
              </a:lnSpc>
              <a:spcBef>
                <a:spcPts val="600"/>
              </a:spcBef>
              <a:spcAft>
                <a:spcPts val="0"/>
              </a:spcAft>
              <a:buClr>
                <a:schemeClr val="dk1"/>
              </a:buClr>
              <a:buSzPts val="1200"/>
              <a:buFont typeface="Calibri"/>
              <a:buNone/>
            </a:pPr>
            <a:r>
              <a:rPr lang="en-US" sz="1200" b="0" dirty="0">
                <a:solidFill>
                  <a:schemeClr val="dk1"/>
                </a:solidFill>
                <a:latin typeface="Calibri"/>
                <a:ea typeface="Calibri"/>
                <a:cs typeface="Calibri"/>
                <a:sym typeface="Calibri"/>
              </a:rPr>
              <a:t>Mari </a:t>
            </a:r>
            <a:r>
              <a:rPr lang="en-US" sz="1200" b="0" dirty="0" err="1">
                <a:solidFill>
                  <a:schemeClr val="dk1"/>
                </a:solidFill>
                <a:latin typeface="Calibri"/>
                <a:ea typeface="Calibri"/>
                <a:cs typeface="Calibri"/>
                <a:sym typeface="Calibri"/>
              </a:rPr>
              <a:t>kita</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lihat</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bagaimana</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individu</a:t>
            </a:r>
            <a:r>
              <a:rPr lang="en-US" sz="1200" b="0" dirty="0">
                <a:solidFill>
                  <a:schemeClr val="dk1"/>
                </a:solidFill>
                <a:latin typeface="Calibri"/>
                <a:ea typeface="Calibri"/>
                <a:cs typeface="Calibri"/>
                <a:sym typeface="Calibri"/>
              </a:rPr>
              <a:t> dan </a:t>
            </a:r>
            <a:r>
              <a:rPr lang="en-US" sz="1200" b="0" dirty="0" err="1">
                <a:solidFill>
                  <a:schemeClr val="dk1"/>
                </a:solidFill>
                <a:latin typeface="Calibri"/>
                <a:ea typeface="Calibri"/>
                <a:cs typeface="Calibri"/>
                <a:sym typeface="Calibri"/>
              </a:rPr>
              <a:t>masyarakat</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boleh</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melaksanakan</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nilai</a:t>
            </a:r>
            <a:r>
              <a:rPr lang="en-US" sz="1200" b="0" dirty="0">
                <a:solidFill>
                  <a:schemeClr val="dk1"/>
                </a:solidFill>
                <a:latin typeface="Calibri"/>
                <a:ea typeface="Calibri"/>
                <a:cs typeface="Calibri"/>
                <a:sym typeface="Calibri"/>
              </a:rPr>
              <a:t> teras </a:t>
            </a:r>
            <a:r>
              <a:rPr lang="en-US" sz="1200" b="0" dirty="0" err="1">
                <a:solidFill>
                  <a:schemeClr val="dk1"/>
                </a:solidFill>
                <a:latin typeface="Calibri"/>
                <a:ea typeface="Calibri"/>
                <a:cs typeface="Calibri"/>
                <a:sym typeface="Calibri"/>
              </a:rPr>
              <a:t>ini</a:t>
            </a:r>
            <a:r>
              <a:rPr lang="en-US" sz="1200" b="0" dirty="0">
                <a:solidFill>
                  <a:schemeClr val="dk1"/>
                </a:solidFill>
                <a:latin typeface="Calibri"/>
                <a:ea typeface="Calibri"/>
                <a:cs typeface="Calibri"/>
                <a:sym typeface="Calibri"/>
              </a:rPr>
              <a:t>.</a:t>
            </a:r>
            <a:endParaRPr lang="en-US" dirty="0"/>
          </a:p>
          <a:p>
            <a:pPr marL="0" lvl="0" indent="0" algn="l" rtl="0">
              <a:spcBef>
                <a:spcPts val="600"/>
              </a:spcBef>
              <a:spcAft>
                <a:spcPts val="0"/>
              </a:spcAft>
              <a:buNone/>
            </a:pPr>
            <a:endParaRPr lang="en-US" sz="1200" b="1"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Pertama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individu</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perlu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memberi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peranan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semak</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imbang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terhadap</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aktiviti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mengikuti</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memahami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aktiviti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termasuk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dasar-dasar</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tindakan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mereka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ambil</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Selain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itu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juga </a:t>
            </a:r>
            <a:r>
              <a:rPr lang="en-US" sz="1200" b="0" i="0" dirty="0" err="1">
                <a:solidFill>
                  <a:schemeClr val="dk1"/>
                </a:solidFill>
                <a:latin typeface="Calibri"/>
                <a:ea typeface="Calibri"/>
                <a:cs typeface="Calibri"/>
                <a:sym typeface="Calibri"/>
              </a:rPr>
              <a:t>boleh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menyuarakan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pendapat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mereka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tentang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keputusan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tindakan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mereka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anggap</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tidak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sesuai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atau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meragukan</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Kedua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individu</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boleh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mempromosikan</a:t>
            </a:r>
            <a:r>
              <a:rPr lang="en-US" sz="1200" b="0" i="0" dirty="0">
                <a:solidFill>
                  <a:schemeClr val="dk1"/>
                </a:solidFill>
                <a:latin typeface="Calibri"/>
                <a:ea typeface="Calibri"/>
                <a:cs typeface="Calibri"/>
                <a:sym typeface="Calibri"/>
              </a:rPr>
              <a:t> program </a:t>
            </a:r>
            <a:r>
              <a:rPr lang="en-US" sz="1200" b="0" i="0" dirty="0" err="1">
                <a:solidFill>
                  <a:schemeClr val="dk1"/>
                </a:solidFill>
                <a:latin typeface="Calibri"/>
                <a:ea typeface="Calibri"/>
                <a:cs typeface="Calibri"/>
                <a:sym typeface="Calibri"/>
              </a:rPr>
              <a:t>kemasyarakatan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terlibat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secara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aktif</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program-program </a:t>
            </a:r>
            <a:r>
              <a:rPr lang="en-US" sz="1200" b="0" i="0" dirty="0" err="1">
                <a:solidFill>
                  <a:schemeClr val="dk1"/>
                </a:solidFill>
                <a:latin typeface="Calibri"/>
                <a:ea typeface="Calibri"/>
                <a:cs typeface="Calibri"/>
                <a:sym typeface="Calibri"/>
              </a:rPr>
              <a:t>kemasyarakatan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menyumbangkan</a:t>
            </a:r>
            <a:r>
              <a:rPr lang="en-US" sz="1200" b="0" i="0" dirty="0">
                <a:solidFill>
                  <a:schemeClr val="dk1"/>
                </a:solidFill>
                <a:latin typeface="Calibri"/>
                <a:ea typeface="Calibri"/>
                <a:cs typeface="Calibri"/>
                <a:sym typeface="Calibri"/>
              </a:rPr>
              <a:t> masa </a:t>
            </a:r>
            <a:r>
              <a:rPr lang="en-US" sz="1200" b="0" i="0" dirty="0" err="1">
                <a:solidFill>
                  <a:schemeClr val="dk1"/>
                </a:solidFill>
                <a:latin typeface="Calibri"/>
                <a:ea typeface="Calibri"/>
                <a:cs typeface="Calibri"/>
                <a:sym typeface="Calibri"/>
              </a:rPr>
              <a:t>atau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sumber</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daya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membantu</a:t>
            </a:r>
            <a:r>
              <a:rPr lang="en-US" sz="1200" b="0" i="0" dirty="0">
                <a:solidFill>
                  <a:schemeClr val="dk1"/>
                </a:solidFill>
                <a:latin typeface="Calibri"/>
                <a:ea typeface="Calibri"/>
                <a:cs typeface="Calibri"/>
                <a:sym typeface="Calibri"/>
              </a:rPr>
              <a:t> program-program </a:t>
            </a:r>
            <a:r>
              <a:rPr lang="en-US" sz="1200" b="0" i="0" dirty="0" err="1">
                <a:solidFill>
                  <a:schemeClr val="dk1"/>
                </a:solidFill>
                <a:latin typeface="Calibri"/>
                <a:ea typeface="Calibri"/>
                <a:cs typeface="Calibri"/>
                <a:sym typeface="Calibri"/>
              </a:rPr>
              <a:t>tersebut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berjalan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lancar</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Di </a:t>
            </a:r>
            <a:r>
              <a:rPr lang="en-US" sz="1200" b="0" i="0" dirty="0" err="1">
                <a:solidFill>
                  <a:schemeClr val="dk1"/>
                </a:solidFill>
                <a:latin typeface="Calibri"/>
                <a:ea typeface="Calibri"/>
                <a:cs typeface="Calibri"/>
                <a:sym typeface="Calibri"/>
              </a:rPr>
              <a:t>samping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itu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boleh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menyokong</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menyebarkan</a:t>
            </a:r>
            <a:r>
              <a:rPr lang="en-US" sz="1200" b="0" i="0" dirty="0">
                <a:solidFill>
                  <a:schemeClr val="dk1"/>
                </a:solidFill>
                <a:latin typeface="Calibri"/>
                <a:ea typeface="Calibri"/>
                <a:cs typeface="Calibri"/>
                <a:sym typeface="Calibri"/>
              </a:rPr>
              <a:t> program-program </a:t>
            </a:r>
            <a:r>
              <a:rPr lang="en-US" sz="1200" b="0" i="0" dirty="0" err="1">
                <a:solidFill>
                  <a:schemeClr val="dk1"/>
                </a:solidFill>
                <a:latin typeface="Calibri"/>
                <a:ea typeface="Calibri"/>
                <a:cs typeface="Calibri"/>
                <a:sym typeface="Calibri"/>
              </a:rPr>
              <a:t>kesedaran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menggalakkan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nilai-nilai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positif</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seperti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integriti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kesetiaan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keadilan</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Ketiga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individu</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boeh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mewujudkan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mekanisma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maklum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balas</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pantas</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melaporkan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isu-isu</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mendesak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kepada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pihak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berkuasa</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mendesak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tindakan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cepat</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Seterusnya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boleh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aktif</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berperanan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sistem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maklum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balas</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sedia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ada</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memberikan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maklum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balas</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konstruktif</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Keempat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individu</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hendaklah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meruntuhkan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tembok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halangan</a:t>
            </a:r>
            <a:r>
              <a:rPr lang="en-US" sz="1200" b="0" i="0" dirty="0">
                <a:solidFill>
                  <a:schemeClr val="dk1"/>
                </a:solidFill>
                <a:latin typeface="Calibri"/>
                <a:ea typeface="Calibri"/>
                <a:cs typeface="Calibri"/>
                <a:sym typeface="Calibri"/>
              </a:rPr>
              <a:t> mental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mencari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peluang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berdialog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pemimpin</a:t>
            </a:r>
            <a:r>
              <a:rPr lang="en-US" sz="1200" b="0" i="0" dirty="0">
                <a:solidFill>
                  <a:schemeClr val="dk1"/>
                </a:solidFill>
                <a:latin typeface="Calibri"/>
                <a:ea typeface="Calibri"/>
                <a:cs typeface="Calibri"/>
                <a:sym typeface="Calibri"/>
              </a:rPr>
              <a:t> dan wakil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memahami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perspektif</a:t>
            </a:r>
            <a:r>
              <a:rPr lang="en-US" sz="1200" b="0" i="0" dirty="0">
                <a:solidFill>
                  <a:schemeClr val="dk1"/>
                </a:solidFill>
                <a:latin typeface="Calibri"/>
                <a:ea typeface="Calibri"/>
                <a:cs typeface="Calibri"/>
                <a:sym typeface="Calibri"/>
              </a:rPr>
              <a:t> masing-masing.</a:t>
            </a:r>
            <a:endParaRPr lang="en-US"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Masyarakat </a:t>
            </a:r>
            <a:r>
              <a:rPr lang="en-US" sz="1200" b="0" i="0" dirty="0" err="1">
                <a:solidFill>
                  <a:schemeClr val="dk1"/>
                </a:solidFill>
                <a:latin typeface="Calibri"/>
                <a:ea typeface="Calibri"/>
                <a:cs typeface="Calibri"/>
                <a:sym typeface="Calibri"/>
              </a:rPr>
              <a:t>boleh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meningkatkan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kesedaran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tentang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pentingnya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kolaborasi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antara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pemimpin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melalui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pendidikan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kesedaran</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melaksanakan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peranan-peranan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individu</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dapat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membantu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mencipta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hubungan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lebih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baik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mempromosikan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keadilan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memastikan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pematuhan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terhadap</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nilai-nilai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kemasyarakatan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positif</a:t>
            </a:r>
            <a:r>
              <a:rPr lang="en-US" sz="1200" b="0" i="0" dirty="0">
                <a:solidFill>
                  <a:schemeClr val="dk1"/>
                </a:solidFill>
                <a:latin typeface="Calibri"/>
                <a:ea typeface="Calibri"/>
                <a:cs typeface="Calibri"/>
                <a:sym typeface="Calibri"/>
              </a:rPr>
              <a:t>.</a:t>
            </a:r>
            <a:endParaRPr lang="en-US" dirty="0"/>
          </a:p>
          <a:p>
            <a:endParaRPr lang="en-MY" dirty="0"/>
          </a:p>
        </p:txBody>
      </p:sp>
      <p:sp>
        <p:nvSpPr>
          <p:cNvPr id="4" name="Slide Number Placeholder 3"/>
          <p:cNvSpPr>
            <a:spLocks noGrp="1"/>
          </p:cNvSpPr>
          <p:nvPr>
            <p:ph type="sldNum" sz="quarter" idx="5"/>
          </p:nvPr>
        </p:nvSpPr>
        <p:spPr/>
        <p:txBody>
          <a:bodyPr/>
          <a:lstStyle/>
          <a:p>
            <a:fld id="{75157293-68F5-4353-900E-32F8DDCE5ED9}" type="slidenum">
              <a:rPr lang="en-MY" smtClean="0"/>
              <a:t>21</a:t>
            </a:fld>
            <a:endParaRPr lang="en-MY"/>
          </a:p>
        </p:txBody>
      </p:sp>
    </p:spTree>
    <p:extLst>
      <p:ext uri="{BB962C8B-B14F-4D97-AF65-F5344CB8AC3E}">
        <p14:creationId xmlns:p14="http://schemas.microsoft.com/office/powerpoint/2010/main" val="1614461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Organisasi</a:t>
            </a:r>
            <a:r>
              <a:rPr lang="en-US" sz="1200" b="0" i="0" dirty="0">
                <a:solidFill>
                  <a:schemeClr val="dk1"/>
                </a:solidFill>
                <a:latin typeface="Calibri"/>
                <a:ea typeface="Calibri"/>
                <a:cs typeface="Calibri"/>
                <a:sym typeface="Calibri"/>
              </a:rPr>
              <a:t> dan negara </a:t>
            </a:r>
            <a:r>
              <a:rPr lang="en-US" sz="1200" b="0" i="0" dirty="0" err="1">
                <a:solidFill>
                  <a:schemeClr val="dk1"/>
                </a:solidFill>
                <a:latin typeface="Calibri"/>
                <a:ea typeface="Calibri"/>
                <a:cs typeface="Calibri"/>
                <a:sym typeface="Calibri"/>
              </a:rPr>
              <a:t>memegang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peranan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penting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memastikan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keadilan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kesan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terbaik</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kepercayaan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b="0" dirty="0">
                <a:solidFill>
                  <a:schemeClr val="dk1"/>
                </a:solidFill>
                <a:latin typeface="Calibri"/>
                <a:ea typeface="Calibri"/>
                <a:cs typeface="Calibri"/>
                <a:sym typeface="Calibri"/>
              </a:rPr>
              <a:t>Mari </a:t>
            </a:r>
            <a:r>
              <a:rPr lang="en-US" sz="1200" b="0" dirty="0" err="1">
                <a:solidFill>
                  <a:schemeClr val="dk1"/>
                </a:solidFill>
                <a:latin typeface="Calibri"/>
                <a:ea typeface="Calibri"/>
                <a:cs typeface="Calibri"/>
                <a:sym typeface="Calibri"/>
              </a:rPr>
              <a:t>kita</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lihat</a:t>
            </a:r>
            <a:r>
              <a:rPr lang="en-US" sz="1200" b="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tindakan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boleh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diambil</a:t>
            </a:r>
            <a:r>
              <a:rPr lang="en-US" sz="1200" b="0" i="0" dirty="0">
                <a:solidFill>
                  <a:schemeClr val="dk1"/>
                </a:solidFill>
                <a:latin typeface="Calibri"/>
                <a:ea typeface="Calibri"/>
                <a:cs typeface="Calibri"/>
                <a:sym typeface="Calibri"/>
              </a:rPr>
              <a:t> oleh </a:t>
            </a:r>
            <a:r>
              <a:rPr lang="en-US" sz="1200" b="0" i="0" dirty="0" err="1">
                <a:solidFill>
                  <a:schemeClr val="dk1"/>
                </a:solidFill>
                <a:latin typeface="Calibri"/>
                <a:ea typeface="Calibri"/>
                <a:cs typeface="Calibri"/>
                <a:sym typeface="Calibri"/>
              </a:rPr>
              <a:t>organisasi</a:t>
            </a:r>
            <a:r>
              <a:rPr lang="en-US" sz="1200" b="0" i="0" dirty="0">
                <a:solidFill>
                  <a:schemeClr val="dk1"/>
                </a:solidFill>
                <a:latin typeface="Calibri"/>
                <a:ea typeface="Calibri"/>
                <a:cs typeface="Calibri"/>
                <a:sym typeface="Calibri"/>
              </a:rPr>
              <a:t> dan negara </a:t>
            </a:r>
            <a:r>
              <a:rPr lang="en-US" sz="1200" b="0" i="0" dirty="0" err="1">
                <a:solidFill>
                  <a:schemeClr val="dk1"/>
                </a:solidFill>
                <a:latin typeface="Calibri"/>
                <a:ea typeface="Calibri"/>
                <a:cs typeface="Calibri"/>
                <a:sym typeface="Calibri"/>
              </a:rPr>
              <a:t>dalam</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melaksanakan</a:t>
            </a:r>
            <a:r>
              <a:rPr lang="en-US" sz="1200" b="0" dirty="0">
                <a:solidFill>
                  <a:schemeClr val="dk1"/>
                </a:solidFill>
                <a:latin typeface="Calibri"/>
                <a:ea typeface="Calibri"/>
                <a:cs typeface="Calibri"/>
                <a:sym typeface="Calibri"/>
              </a:rPr>
              <a:t> </a:t>
            </a:r>
            <a:r>
              <a:rPr lang="en-US" sz="1200" b="0" dirty="0" err="1">
                <a:solidFill>
                  <a:schemeClr val="dk1"/>
                </a:solidFill>
                <a:latin typeface="Calibri"/>
                <a:ea typeface="Calibri"/>
                <a:cs typeface="Calibri"/>
                <a:sym typeface="Calibri"/>
              </a:rPr>
              <a:t>nilai</a:t>
            </a:r>
            <a:r>
              <a:rPr lang="en-US" sz="1200" b="0" dirty="0">
                <a:solidFill>
                  <a:schemeClr val="dk1"/>
                </a:solidFill>
                <a:latin typeface="Calibri"/>
                <a:ea typeface="Calibri"/>
                <a:cs typeface="Calibri"/>
                <a:sym typeface="Calibri"/>
              </a:rPr>
              <a:t> teras </a:t>
            </a:r>
            <a:r>
              <a:rPr lang="en-US" sz="1200" b="0" dirty="0" err="1">
                <a:solidFill>
                  <a:schemeClr val="dk1"/>
                </a:solidFill>
                <a:latin typeface="Calibri"/>
                <a:ea typeface="Calibri"/>
                <a:cs typeface="Calibri"/>
                <a:sym typeface="Calibri"/>
              </a:rPr>
              <a:t>ini</a:t>
            </a:r>
            <a:r>
              <a:rPr lang="en-US" sz="1200" b="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Pertama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organisasi</a:t>
            </a:r>
            <a:r>
              <a:rPr lang="en-US" sz="1200" b="0" i="0" dirty="0">
                <a:solidFill>
                  <a:schemeClr val="dk1"/>
                </a:solidFill>
                <a:latin typeface="Calibri"/>
                <a:ea typeface="Calibri"/>
                <a:cs typeface="Calibri"/>
                <a:sym typeface="Calibri"/>
              </a:rPr>
              <a:t> dan negara </a:t>
            </a:r>
            <a:r>
              <a:rPr lang="en-US" sz="1200" b="0" i="0" dirty="0" err="1">
                <a:solidFill>
                  <a:schemeClr val="dk1"/>
                </a:solidFill>
                <a:latin typeface="Calibri"/>
                <a:ea typeface="Calibri"/>
                <a:cs typeface="Calibri"/>
                <a:sym typeface="Calibri"/>
              </a:rPr>
              <a:t>perlu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menyesuaikan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dasar</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kementerian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keperluan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kepentingan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semasa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termasuk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merangsang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ekonomi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menyediakan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perkhidmatan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kesihatan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pendidikan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berkualiti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serta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menangani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isu-isu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semasa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seperti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perubahan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iklim</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keselamatan</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Kedua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organisasi</a:t>
            </a:r>
            <a:r>
              <a:rPr lang="en-US" sz="1200" b="0" i="0" dirty="0">
                <a:solidFill>
                  <a:schemeClr val="dk1"/>
                </a:solidFill>
                <a:latin typeface="Calibri"/>
                <a:ea typeface="Calibri"/>
                <a:cs typeface="Calibri"/>
                <a:sym typeface="Calibri"/>
              </a:rPr>
              <a:t> dan negara juga </a:t>
            </a:r>
            <a:r>
              <a:rPr lang="en-US" sz="1200" b="0" i="0" dirty="0" err="1">
                <a:solidFill>
                  <a:schemeClr val="dk1"/>
                </a:solidFill>
                <a:latin typeface="Calibri"/>
                <a:ea typeface="Calibri"/>
                <a:cs typeface="Calibri"/>
                <a:sym typeface="Calibri"/>
              </a:rPr>
              <a:t>perlu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membasmi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rasuah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melalui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langkah-langkah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tegas</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diambil</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termasuklah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memperketat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penguatkuasaan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undang-undang</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memantau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tindakan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rasuah</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Keempat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organisasi</a:t>
            </a:r>
            <a:r>
              <a:rPr lang="en-US" sz="1200" b="0" i="0" dirty="0">
                <a:solidFill>
                  <a:schemeClr val="dk1"/>
                </a:solidFill>
                <a:latin typeface="Calibri"/>
                <a:ea typeface="Calibri"/>
                <a:cs typeface="Calibri"/>
                <a:sym typeface="Calibri"/>
              </a:rPr>
              <a:t> dan negara </a:t>
            </a:r>
            <a:r>
              <a:rPr lang="en-US" sz="1200" b="0" i="0" dirty="0" err="1">
                <a:solidFill>
                  <a:schemeClr val="dk1"/>
                </a:solidFill>
                <a:latin typeface="Calibri"/>
                <a:ea typeface="Calibri"/>
                <a:cs typeface="Calibri"/>
                <a:sym typeface="Calibri"/>
              </a:rPr>
              <a:t>hendaklah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merangka</a:t>
            </a:r>
            <a:r>
              <a:rPr lang="en-US" sz="1200" b="0" i="0" dirty="0">
                <a:solidFill>
                  <a:schemeClr val="dk1"/>
                </a:solidFill>
                <a:latin typeface="Calibri"/>
                <a:ea typeface="Calibri"/>
                <a:cs typeface="Calibri"/>
                <a:sym typeface="Calibri"/>
              </a:rPr>
              <a:t> program </a:t>
            </a:r>
            <a:r>
              <a:rPr lang="en-US" sz="1200" b="0" i="0" dirty="0" err="1">
                <a:solidFill>
                  <a:schemeClr val="dk1"/>
                </a:solidFill>
                <a:latin typeface="Calibri"/>
                <a:ea typeface="Calibri"/>
                <a:cs typeface="Calibri"/>
                <a:sym typeface="Calibri"/>
              </a:rPr>
              <a:t>radikal</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menyelesaikan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kemelut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hutang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isi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rumah</a:t>
            </a:r>
            <a:r>
              <a:rPr lang="en-US" sz="1200" b="0" i="0" dirty="0">
                <a:solidFill>
                  <a:schemeClr val="dk1"/>
                </a:solidFill>
                <a:latin typeface="Calibri"/>
                <a:ea typeface="Calibri"/>
                <a:cs typeface="Calibri"/>
                <a:sym typeface="Calibri"/>
              </a:rPr>
              <a:t> di Malaysia.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termasuk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bantuan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kewangan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latihan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meningkatkan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peluang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pekerjaan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pendekatan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jangka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panjang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mengurangkan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hutang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isi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rumah</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Kelima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organisasi</a:t>
            </a:r>
            <a:r>
              <a:rPr lang="en-US" sz="1200" b="0" i="0" dirty="0">
                <a:solidFill>
                  <a:schemeClr val="dk1"/>
                </a:solidFill>
                <a:latin typeface="Calibri"/>
                <a:ea typeface="Calibri"/>
                <a:cs typeface="Calibri"/>
                <a:sym typeface="Calibri"/>
              </a:rPr>
              <a:t> dan negara </a:t>
            </a:r>
            <a:r>
              <a:rPr lang="en-US" sz="1200" b="0" i="0" dirty="0" err="1">
                <a:solidFill>
                  <a:schemeClr val="dk1"/>
                </a:solidFill>
                <a:latin typeface="Calibri"/>
                <a:ea typeface="Calibri"/>
                <a:cs typeface="Calibri"/>
                <a:sym typeface="Calibri"/>
              </a:rPr>
              <a:t>perlu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memulihkan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keyakinan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terhadap</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sistem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perundangan</a:t>
            </a:r>
            <a:r>
              <a:rPr lang="en-US" sz="1200" b="0" i="0" dirty="0">
                <a:solidFill>
                  <a:schemeClr val="dk1"/>
                </a:solidFill>
                <a:latin typeface="Calibri"/>
                <a:ea typeface="Calibri"/>
                <a:cs typeface="Calibri"/>
                <a:sym typeface="Calibri"/>
              </a:rPr>
              <a:t> negara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meningkatkan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transparensi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sistem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perundangan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memberikan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penjelasan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jelas</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tentang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undang-undang</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peraturan</a:t>
            </a:r>
            <a:r>
              <a:rPr lang="en-US" sz="1200" b="0" i="0" dirty="0">
                <a:solidFill>
                  <a:schemeClr val="dk1"/>
                </a:solidFill>
                <a:latin typeface="Calibri"/>
                <a:ea typeface="Calibri"/>
                <a:cs typeface="Calibri"/>
                <a:sym typeface="Calibri"/>
              </a:rPr>
              <a:t>. Masyarakat </a:t>
            </a:r>
            <a:r>
              <a:rPr lang="en-US" sz="1200" b="0" i="0" dirty="0" err="1">
                <a:solidFill>
                  <a:schemeClr val="dk1"/>
                </a:solidFill>
                <a:latin typeface="Calibri"/>
                <a:ea typeface="Calibri"/>
                <a:cs typeface="Calibri"/>
                <a:sym typeface="Calibri"/>
              </a:rPr>
              <a:t>perlu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yakin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bahawa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undang-undang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adalah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adil</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memberi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perlindungan</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Keenam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organisasi</a:t>
            </a:r>
            <a:r>
              <a:rPr lang="en-US" sz="1200" b="0" i="0" dirty="0">
                <a:solidFill>
                  <a:schemeClr val="dk1"/>
                </a:solidFill>
                <a:latin typeface="Calibri"/>
                <a:ea typeface="Calibri"/>
                <a:cs typeface="Calibri"/>
                <a:sym typeface="Calibri"/>
              </a:rPr>
              <a:t> dan negara </a:t>
            </a:r>
            <a:r>
              <a:rPr lang="en-US" sz="1200" b="0" i="0" dirty="0" err="1">
                <a:solidFill>
                  <a:schemeClr val="dk1"/>
                </a:solidFill>
                <a:latin typeface="Calibri"/>
                <a:ea typeface="Calibri"/>
                <a:cs typeface="Calibri"/>
                <a:sym typeface="Calibri"/>
              </a:rPr>
              <a:t>mestilah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menguatkuasakan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undang-udang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secara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adil</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tanpa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mengira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kedudukan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atau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kekayaan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melibatkan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sistem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kehakiman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adil</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penguatkuasan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undang-undang</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konsisten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terhadap</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pelanggaran</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mengambil</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langkah-langkah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organisasi</a:t>
            </a:r>
            <a:r>
              <a:rPr lang="en-US" sz="1200" b="0" i="0" dirty="0">
                <a:solidFill>
                  <a:schemeClr val="dk1"/>
                </a:solidFill>
                <a:latin typeface="Calibri"/>
                <a:ea typeface="Calibri"/>
                <a:cs typeface="Calibri"/>
                <a:sym typeface="Calibri"/>
              </a:rPr>
              <a:t> dan negara </a:t>
            </a:r>
            <a:r>
              <a:rPr lang="en-US" sz="1200" b="0" i="0" dirty="0" err="1">
                <a:solidFill>
                  <a:schemeClr val="dk1"/>
                </a:solidFill>
                <a:latin typeface="Calibri"/>
                <a:ea typeface="Calibri"/>
                <a:cs typeface="Calibri"/>
                <a:sym typeface="Calibri"/>
              </a:rPr>
              <a:t>dapat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membina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hubungan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lebih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baik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mempromosikan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keadilan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memulihkan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keyakinan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sistem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perundangan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pemerintahan</a:t>
            </a:r>
            <a:r>
              <a:rPr lang="en-US" sz="1200" b="0" i="0" dirty="0">
                <a:solidFill>
                  <a:schemeClr val="dk1"/>
                </a:solidFill>
                <a:latin typeface="Calibri"/>
                <a:ea typeface="Calibri"/>
                <a:cs typeface="Calibri"/>
                <a:sym typeface="Calibri"/>
              </a:rPr>
              <a:t> negara.</a:t>
            </a:r>
            <a:endParaRPr lang="en-US" dirty="0"/>
          </a:p>
          <a:p>
            <a:endParaRPr lang="en-MY" dirty="0"/>
          </a:p>
        </p:txBody>
      </p:sp>
      <p:sp>
        <p:nvSpPr>
          <p:cNvPr id="4" name="Slide Number Placeholder 3"/>
          <p:cNvSpPr>
            <a:spLocks noGrp="1"/>
          </p:cNvSpPr>
          <p:nvPr>
            <p:ph type="sldNum" sz="quarter" idx="5"/>
          </p:nvPr>
        </p:nvSpPr>
        <p:spPr/>
        <p:txBody>
          <a:bodyPr/>
          <a:lstStyle/>
          <a:p>
            <a:fld id="{75157293-68F5-4353-900E-32F8DDCE5ED9}" type="slidenum">
              <a:rPr lang="en-MY" smtClean="0"/>
              <a:t>23</a:t>
            </a:fld>
            <a:endParaRPr lang="en-MY"/>
          </a:p>
        </p:txBody>
      </p:sp>
    </p:spTree>
    <p:extLst>
      <p:ext uri="{BB962C8B-B14F-4D97-AF65-F5344CB8AC3E}">
        <p14:creationId xmlns:p14="http://schemas.microsoft.com/office/powerpoint/2010/main" val="1951513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ms-MY" b="0" i="0" dirty="0">
                <a:solidFill>
                  <a:srgbClr val="202124"/>
                </a:solidFill>
                <a:effectLst/>
                <a:latin typeface="arial" panose="020B0604020202020204" pitchFamily="34" charset="0"/>
              </a:rPr>
              <a:t>ia memerlukan masa dan usaha untuk membina kepercayaan. Ia memerlukan usaha yang lebih untuk menunjukkan bahawa anda seorang yang boleh diharap. Dan malangnya ia boleh dipecahkan dalam sepersekian saat melakukan sesuatu untuk mengecewakan seseorang. Seperti yang dinyatakan dalam tajuk blog hari ini, "Amanah mengambil masa bertahun-tahun untuk dibina, beberapa saat untuk dipecahkan, dan selamanya untuk dibaiki." Kepercayaan mesti dirawat dengan sarung tangan kanak-kanak. Ia mesti diberi perhatian yang sewajarnya tanpa terlepas satu rentak.</a:t>
            </a:r>
          </a:p>
          <a:p>
            <a:br>
              <a:rPr lang="ms-MY" b="0" i="0" dirty="0">
                <a:solidFill>
                  <a:srgbClr val="202124"/>
                </a:solidFill>
                <a:effectLst/>
                <a:latin typeface="arial" panose="020B0604020202020204" pitchFamily="34" charset="0"/>
              </a:rPr>
            </a:br>
            <a:endParaRPr lang="en-MY" dirty="0"/>
          </a:p>
        </p:txBody>
      </p:sp>
      <p:sp>
        <p:nvSpPr>
          <p:cNvPr id="4" name="Slide Number Placeholder 3"/>
          <p:cNvSpPr>
            <a:spLocks noGrp="1"/>
          </p:cNvSpPr>
          <p:nvPr>
            <p:ph type="sldNum" sz="quarter" idx="5"/>
          </p:nvPr>
        </p:nvSpPr>
        <p:spPr/>
        <p:txBody>
          <a:bodyPr/>
          <a:lstStyle/>
          <a:p>
            <a:fld id="{75157293-68F5-4353-900E-32F8DDCE5ED9}" type="slidenum">
              <a:rPr lang="en-MY" smtClean="0"/>
              <a:t>8</a:t>
            </a:fld>
            <a:endParaRPr lang="en-MY"/>
          </a:p>
        </p:txBody>
      </p:sp>
    </p:spTree>
    <p:extLst>
      <p:ext uri="{BB962C8B-B14F-4D97-AF65-F5344CB8AC3E}">
        <p14:creationId xmlns:p14="http://schemas.microsoft.com/office/powerpoint/2010/main" val="1788009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s-MY" dirty="0"/>
              <a:t>Mewujudkan kepercayaan dan rasa hormat di kalangan ahli pasukan adalah bahagian penting untuk mempunyai pasukan berfungsi tinggi yang menghasilkan kerja terbaiknya.</a:t>
            </a:r>
            <a:endParaRPr lang="en-MY" dirty="0"/>
          </a:p>
        </p:txBody>
      </p:sp>
      <p:sp>
        <p:nvSpPr>
          <p:cNvPr id="4" name="Slide Number Placeholder 3"/>
          <p:cNvSpPr>
            <a:spLocks noGrp="1"/>
          </p:cNvSpPr>
          <p:nvPr>
            <p:ph type="sldNum" sz="quarter" idx="5"/>
          </p:nvPr>
        </p:nvSpPr>
        <p:spPr/>
        <p:txBody>
          <a:bodyPr/>
          <a:lstStyle/>
          <a:p>
            <a:fld id="{75157293-68F5-4353-900E-32F8DDCE5ED9}" type="slidenum">
              <a:rPr lang="en-MY" smtClean="0"/>
              <a:t>9</a:t>
            </a:fld>
            <a:endParaRPr lang="en-MY"/>
          </a:p>
        </p:txBody>
      </p:sp>
    </p:spTree>
    <p:extLst>
      <p:ext uri="{BB962C8B-B14F-4D97-AF65-F5344CB8AC3E}">
        <p14:creationId xmlns:p14="http://schemas.microsoft.com/office/powerpoint/2010/main" val="562987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rtl="0">
              <a:lnSpc>
                <a:spcPct val="150000"/>
              </a:lnSpc>
              <a:spcBef>
                <a:spcPts val="0"/>
              </a:spcBef>
              <a:spcAft>
                <a:spcPts val="0"/>
              </a:spcAft>
              <a:buNone/>
            </a:pPr>
            <a:r>
              <a:rPr lang="en-US" sz="1200" dirty="0" err="1">
                <a:solidFill>
                  <a:schemeClr val="dk1"/>
                </a:solidFill>
                <a:latin typeface="Calibri"/>
                <a:ea typeface="Calibri"/>
                <a:cs typeface="Calibri"/>
                <a:sym typeface="Calibri"/>
              </a:rPr>
              <a:t>Konsep</a:t>
            </a:r>
            <a:r>
              <a:rPr lang="en-US" sz="1200" dirty="0">
                <a:solidFill>
                  <a:schemeClr val="dk1"/>
                </a:solidFill>
                <a:latin typeface="Calibri"/>
                <a:ea typeface="Calibri"/>
                <a:cs typeface="Calibri"/>
                <a:sym typeface="Calibri"/>
              </a:rPr>
              <a:t> Nilai Teras </a:t>
            </a:r>
            <a:r>
              <a:rPr lang="en-US" sz="1200" dirty="0" err="1">
                <a:solidFill>
                  <a:schemeClr val="dk1"/>
                </a:solidFill>
                <a:latin typeface="Calibri"/>
                <a:ea typeface="Calibri"/>
                <a:cs typeface="Calibri"/>
                <a:sym typeface="Calibri"/>
              </a:rPr>
              <a:t>Keyakinan</a:t>
            </a:r>
            <a:r>
              <a:rPr lang="en-US" sz="1200" dirty="0">
                <a:solidFill>
                  <a:schemeClr val="dk1"/>
                </a:solidFill>
                <a:latin typeface="Calibri"/>
                <a:ea typeface="Calibri"/>
                <a:cs typeface="Calibri"/>
                <a:sym typeface="Calibri"/>
              </a:rPr>
              <a:t>.</a:t>
            </a:r>
            <a:endParaRPr lang="en-US" dirty="0"/>
          </a:p>
          <a:p>
            <a:pPr marL="342900" lvl="0" indent="-342900" algn="just" rtl="0">
              <a:lnSpc>
                <a:spcPct val="150000"/>
              </a:lnSpc>
              <a:spcBef>
                <a:spcPts val="600"/>
              </a:spcBef>
              <a:spcAft>
                <a:spcPts val="0"/>
              </a:spcAft>
              <a:buNone/>
            </a:pPr>
            <a:r>
              <a:rPr lang="en-US" sz="1200" dirty="0">
                <a:solidFill>
                  <a:schemeClr val="dk1"/>
                </a:solidFill>
                <a:latin typeface="Calibri"/>
                <a:ea typeface="Calibri"/>
                <a:cs typeface="Calibri"/>
                <a:sym typeface="Calibri"/>
              </a:rPr>
              <a:t>Dari </a:t>
            </a:r>
            <a:r>
              <a:rPr lang="en-US" sz="1200" dirty="0" err="1">
                <a:solidFill>
                  <a:schemeClr val="dk1"/>
                </a:solidFill>
                <a:latin typeface="Calibri"/>
                <a:ea typeface="Calibri"/>
                <a:cs typeface="Calibri"/>
                <a:sym typeface="Calibri"/>
              </a:rPr>
              <a:t>sudut</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konvensional</a:t>
            </a:r>
            <a:r>
              <a:rPr lang="en-US" sz="1200" dirty="0">
                <a:solidFill>
                  <a:schemeClr val="dk1"/>
                </a:solidFill>
                <a:latin typeface="Calibri"/>
                <a:ea typeface="Calibri"/>
                <a:cs typeface="Calibri"/>
                <a:sym typeface="Calibri"/>
              </a:rPr>
              <a:t>,</a:t>
            </a:r>
            <a:endParaRPr lang="en-US" dirty="0"/>
          </a:p>
          <a:p>
            <a:pPr marL="342900" lvl="0" indent="-342900" algn="just" rtl="0">
              <a:lnSpc>
                <a:spcPct val="150000"/>
              </a:lnSpc>
              <a:spcBef>
                <a:spcPts val="600"/>
              </a:spcBef>
              <a:spcAft>
                <a:spcPts val="0"/>
              </a:spcAft>
              <a:buClr>
                <a:schemeClr val="dk1"/>
              </a:buClr>
              <a:buSzPts val="1200"/>
              <a:buFont typeface="Arial"/>
              <a:buChar char="•"/>
            </a:pPr>
            <a:r>
              <a:rPr lang="en-US" sz="1200" dirty="0" err="1">
                <a:solidFill>
                  <a:schemeClr val="dk1"/>
                </a:solidFill>
                <a:latin typeface="Calibri"/>
                <a:ea typeface="Calibri"/>
                <a:cs typeface="Calibri"/>
                <a:sym typeface="Calibri"/>
              </a:rPr>
              <a:t>Keyakinan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difahami</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sebagai</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kepercayaan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ampuh</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terhadap</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kemampuan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seseorang</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atau</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sekumpulan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manusia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dalam</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melaksanakan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sesuatu</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tugasan</a:t>
            </a:r>
            <a:r>
              <a:rPr lang="en-US" sz="1200" dirty="0">
                <a:solidFill>
                  <a:schemeClr val="dk1"/>
                </a:solidFill>
                <a:latin typeface="Calibri"/>
                <a:ea typeface="Calibri"/>
                <a:cs typeface="Calibri"/>
                <a:sym typeface="Calibri"/>
              </a:rPr>
              <a:t>. </a:t>
            </a:r>
            <a:endParaRPr lang="en-US" dirty="0"/>
          </a:p>
          <a:p>
            <a:pPr marL="342900" lvl="0" indent="-342900" algn="just" rtl="0">
              <a:lnSpc>
                <a:spcPct val="150000"/>
              </a:lnSpc>
              <a:spcBef>
                <a:spcPts val="600"/>
              </a:spcBef>
              <a:spcAft>
                <a:spcPts val="0"/>
              </a:spcAft>
              <a:buClr>
                <a:schemeClr val="dk1"/>
              </a:buClr>
              <a:buSzPts val="1200"/>
              <a:buFont typeface="Arial"/>
              <a:buChar char="•"/>
            </a:pPr>
            <a:r>
              <a:rPr lang="en-US" sz="1200" dirty="0" err="1">
                <a:solidFill>
                  <a:schemeClr val="dk1"/>
                </a:solidFill>
                <a:latin typeface="Calibri"/>
                <a:ea typeface="Calibri"/>
                <a:cs typeface="Calibri"/>
                <a:sym typeface="Calibri"/>
              </a:rPr>
              <a:t>Keyakinan</a:t>
            </a:r>
            <a:r>
              <a:rPr lang="en-US" sz="1200" dirty="0">
                <a:solidFill>
                  <a:schemeClr val="dk1"/>
                </a:solidFill>
                <a:latin typeface="Calibri"/>
                <a:ea typeface="Calibri"/>
                <a:cs typeface="Calibri"/>
                <a:sym typeface="Calibri"/>
              </a:rPr>
              <a:t> juga </a:t>
            </a:r>
            <a:r>
              <a:rPr lang="en-US" sz="1200" dirty="0" err="1">
                <a:solidFill>
                  <a:schemeClr val="dk1"/>
                </a:solidFill>
                <a:latin typeface="Calibri"/>
                <a:ea typeface="Calibri"/>
                <a:cs typeface="Calibri"/>
                <a:sym typeface="Calibri"/>
              </a:rPr>
              <a:t>merujuk</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kepada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perbuatan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menggenggam</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erat</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suatu</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kebenaran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atau</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kebijaksanaan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dalam</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kehidupan</a:t>
            </a:r>
            <a:r>
              <a:rPr lang="en-US" sz="1200" dirty="0">
                <a:solidFill>
                  <a:schemeClr val="dk1"/>
                </a:solidFill>
                <a:latin typeface="Calibri"/>
                <a:ea typeface="Calibri"/>
                <a:cs typeface="Calibri"/>
                <a:sym typeface="Calibri"/>
              </a:rPr>
              <a:t>. </a:t>
            </a:r>
            <a:endParaRPr lang="en-US" dirty="0"/>
          </a:p>
          <a:p>
            <a:pPr marL="342900" lvl="0" indent="-342900" algn="just" rtl="0">
              <a:lnSpc>
                <a:spcPct val="150000"/>
              </a:lnSpc>
              <a:spcBef>
                <a:spcPts val="600"/>
              </a:spcBef>
              <a:spcAft>
                <a:spcPts val="0"/>
              </a:spcAft>
              <a:buClr>
                <a:schemeClr val="dk1"/>
              </a:buClr>
              <a:buSzPts val="1200"/>
              <a:buFont typeface="Arial"/>
              <a:buChar char="•"/>
            </a:pPr>
            <a:r>
              <a:rPr lang="en-US" sz="1200" dirty="0" err="1">
                <a:solidFill>
                  <a:schemeClr val="dk1"/>
                </a:solidFill>
                <a:latin typeface="Calibri"/>
                <a:ea typeface="Calibri"/>
                <a:cs typeface="Calibri"/>
                <a:sym typeface="Calibri"/>
              </a:rPr>
              <a:t>Secara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lazimnya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keyakinan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berlawanan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dengan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keadaan</a:t>
            </a:r>
            <a:r>
              <a:rPr lang="en-US" sz="1200" dirty="0">
                <a:solidFill>
                  <a:schemeClr val="dk1"/>
                </a:solidFill>
                <a:latin typeface="Calibri"/>
                <a:ea typeface="Calibri"/>
                <a:cs typeface="Calibri"/>
                <a:sym typeface="Calibri"/>
              </a:rPr>
              <a:t> yang </a:t>
            </a:r>
            <a:r>
              <a:rPr lang="en-US" sz="1200" dirty="0" err="1">
                <a:solidFill>
                  <a:schemeClr val="dk1"/>
                </a:solidFill>
                <a:latin typeface="Calibri"/>
                <a:ea typeface="Calibri"/>
                <a:cs typeface="Calibri"/>
                <a:sym typeface="Calibri"/>
              </a:rPr>
              <a:t>dicurigai</a:t>
            </a:r>
            <a:r>
              <a:rPr lang="en-US" sz="1200" dirty="0">
                <a:solidFill>
                  <a:schemeClr val="dk1"/>
                </a:solidFill>
                <a:latin typeface="Calibri"/>
                <a:ea typeface="Calibri"/>
                <a:cs typeface="Calibri"/>
                <a:sym typeface="Calibri"/>
              </a:rPr>
              <a:t>, yang </a:t>
            </a:r>
            <a:r>
              <a:rPr lang="en-US" sz="1200" dirty="0" err="1">
                <a:solidFill>
                  <a:schemeClr val="dk1"/>
                </a:solidFill>
                <a:latin typeface="Calibri"/>
                <a:ea typeface="Calibri"/>
                <a:cs typeface="Calibri"/>
                <a:sym typeface="Calibri"/>
              </a:rPr>
              <a:t>memerlukan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semak</a:t>
            </a:r>
            <a:r>
              <a:rPr lang="en-US" sz="1200" dirty="0">
                <a:solidFill>
                  <a:schemeClr val="dk1"/>
                </a:solidFill>
                <a:latin typeface="Calibri"/>
                <a:ea typeface="Calibri"/>
                <a:cs typeface="Calibri"/>
                <a:sym typeface="Calibri"/>
              </a:rPr>
              <a:t> dan </a:t>
            </a:r>
            <a:r>
              <a:rPr lang="en-US" sz="1200" dirty="0" err="1">
                <a:solidFill>
                  <a:schemeClr val="dk1"/>
                </a:solidFill>
                <a:latin typeface="Calibri"/>
                <a:ea typeface="Calibri"/>
                <a:cs typeface="Calibri"/>
                <a:sym typeface="Calibri"/>
              </a:rPr>
              <a:t>imbang</a:t>
            </a:r>
            <a:r>
              <a:rPr lang="en-US" sz="1200" dirty="0">
                <a:solidFill>
                  <a:schemeClr val="dk1"/>
                </a:solidFill>
                <a:latin typeface="Calibri"/>
                <a:ea typeface="Calibri"/>
                <a:cs typeface="Calibri"/>
                <a:sym typeface="Calibri"/>
              </a:rPr>
              <a:t>.</a:t>
            </a:r>
            <a:endParaRPr lang="en-US" dirty="0"/>
          </a:p>
          <a:p>
            <a:pPr marL="0" lvl="0" indent="0" algn="just" rtl="0">
              <a:lnSpc>
                <a:spcPct val="150000"/>
              </a:lnSpc>
              <a:spcBef>
                <a:spcPts val="600"/>
              </a:spcBef>
              <a:spcAft>
                <a:spcPts val="0"/>
              </a:spcAft>
              <a:buClr>
                <a:schemeClr val="dk1"/>
              </a:buClr>
              <a:buSzPts val="1200"/>
              <a:buFont typeface="Calibri"/>
              <a:buNone/>
            </a:pPr>
            <a:endParaRPr lang="en-US" sz="1200" b="1" dirty="0">
              <a:solidFill>
                <a:schemeClr val="dk1"/>
              </a:solidFill>
              <a:latin typeface="Calibri"/>
              <a:ea typeface="Calibri"/>
              <a:cs typeface="Calibri"/>
              <a:sym typeface="Calibri"/>
            </a:endParaRPr>
          </a:p>
          <a:p>
            <a:pPr marL="0" lvl="0" indent="0" algn="just" rtl="0">
              <a:spcBef>
                <a:spcPts val="600"/>
              </a:spcBef>
              <a:spcAft>
                <a:spcPts val="0"/>
              </a:spcAft>
              <a:buClr>
                <a:schemeClr val="dk1"/>
              </a:buClr>
              <a:buSzPts val="1200"/>
              <a:buFont typeface="Arial"/>
              <a:buNone/>
            </a:pPr>
            <a:endParaRPr lang="en-US" sz="1200" dirty="0">
              <a:solidFill>
                <a:schemeClr val="dk1"/>
              </a:solidFill>
            </a:endParaRPr>
          </a:p>
          <a:p>
            <a:pPr marL="0" lvl="0" indent="0" algn="just" rtl="0">
              <a:spcBef>
                <a:spcPts val="600"/>
              </a:spcBef>
              <a:spcAft>
                <a:spcPts val="0"/>
              </a:spcAft>
              <a:buClr>
                <a:schemeClr val="dk1"/>
              </a:buClr>
              <a:buSzPts val="1200"/>
              <a:buFont typeface="Arial"/>
              <a:buNone/>
            </a:pPr>
            <a:endParaRPr lang="en-US" dirty="0"/>
          </a:p>
          <a:p>
            <a:endParaRPr lang="en-MY" dirty="0"/>
          </a:p>
        </p:txBody>
      </p:sp>
      <p:sp>
        <p:nvSpPr>
          <p:cNvPr id="4" name="Slide Number Placeholder 3"/>
          <p:cNvSpPr>
            <a:spLocks noGrp="1"/>
          </p:cNvSpPr>
          <p:nvPr>
            <p:ph type="sldNum" sz="quarter" idx="5"/>
          </p:nvPr>
        </p:nvSpPr>
        <p:spPr/>
        <p:txBody>
          <a:bodyPr/>
          <a:lstStyle/>
          <a:p>
            <a:fld id="{75157293-68F5-4353-900E-32F8DDCE5ED9}" type="slidenum">
              <a:rPr lang="en-MY" smtClean="0"/>
              <a:t>10</a:t>
            </a:fld>
            <a:endParaRPr lang="en-MY"/>
          </a:p>
        </p:txBody>
      </p:sp>
    </p:spTree>
    <p:extLst>
      <p:ext uri="{BB962C8B-B14F-4D97-AF65-F5344CB8AC3E}">
        <p14:creationId xmlns:p14="http://schemas.microsoft.com/office/powerpoint/2010/main" val="34869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600"/>
              </a:spcBef>
              <a:spcAft>
                <a:spcPts val="0"/>
              </a:spcAft>
              <a:buClr>
                <a:schemeClr val="dk1"/>
              </a:buClr>
              <a:buSzPts val="1200"/>
              <a:buFont typeface="Calibri"/>
              <a:buNone/>
            </a:pPr>
            <a:r>
              <a:rPr lang="en-US" dirty="0" err="1"/>
              <a:t>Seterusnya</a:t>
            </a:r>
            <a:r>
              <a:rPr lang="en-US" dirty="0"/>
              <a:t>, </a:t>
            </a:r>
            <a:r>
              <a:rPr lang="en-US" dirty="0" err="1"/>
              <a:t>dari</a:t>
            </a:r>
            <a:r>
              <a:rPr lang="en-US" dirty="0"/>
              <a:t> </a:t>
            </a:r>
            <a:r>
              <a:rPr lang="en-US" dirty="0" err="1"/>
              <a:t>sudut</a:t>
            </a:r>
            <a:r>
              <a:rPr lang="en-US" dirty="0"/>
              <a:t> operational </a:t>
            </a:r>
            <a:r>
              <a:rPr lang="en-US" dirty="0" err="1"/>
              <a:t>Buku</a:t>
            </a:r>
            <a:r>
              <a:rPr lang="en-US" dirty="0"/>
              <a:t> </a:t>
            </a:r>
            <a:r>
              <a:rPr lang="en-US" dirty="0" err="1"/>
              <a:t>Membangun</a:t>
            </a:r>
            <a:r>
              <a:rPr lang="en-US" dirty="0"/>
              <a:t> Negara MADANI,</a:t>
            </a:r>
          </a:p>
          <a:p>
            <a:pPr marL="342900" lvl="0" indent="-342900" algn="just" rtl="0">
              <a:spcBef>
                <a:spcPts val="0"/>
              </a:spcBef>
              <a:spcAft>
                <a:spcPts val="0"/>
              </a:spcAft>
              <a:buClr>
                <a:schemeClr val="dk1"/>
              </a:buClr>
              <a:buSzPts val="1200"/>
              <a:buFont typeface="Arial"/>
              <a:buChar char="•"/>
            </a:pPr>
            <a:r>
              <a:rPr lang="en-US" sz="1200" dirty="0" err="1">
                <a:solidFill>
                  <a:schemeClr val="dk1"/>
                </a:solidFill>
              </a:rPr>
              <a:t>Keyakinan</a:t>
            </a:r>
            <a:r>
              <a:rPr lang="en-US" sz="1200" dirty="0">
                <a:solidFill>
                  <a:schemeClr val="dk1"/>
                </a:solidFill>
              </a:rPr>
              <a:t> </a:t>
            </a:r>
            <a:r>
              <a:rPr lang="en-US" sz="1200" dirty="0" err="1">
                <a:solidFill>
                  <a:schemeClr val="dk1"/>
                </a:solidFill>
              </a:rPr>
              <a:t>berasal</a:t>
            </a:r>
            <a:r>
              <a:rPr lang="en-US" sz="1200" dirty="0">
                <a:solidFill>
                  <a:schemeClr val="dk1"/>
                </a:solidFill>
              </a:rPr>
              <a:t> </a:t>
            </a:r>
            <a:r>
              <a:rPr lang="en-US" sz="1200" dirty="0" err="1">
                <a:solidFill>
                  <a:schemeClr val="dk1"/>
                </a:solidFill>
              </a:rPr>
              <a:t>dari</a:t>
            </a:r>
            <a:r>
              <a:rPr lang="en-US" sz="1200" dirty="0">
                <a:solidFill>
                  <a:schemeClr val="dk1"/>
                </a:solidFill>
              </a:rPr>
              <a:t> </a:t>
            </a:r>
            <a:r>
              <a:rPr lang="en-US" sz="1200" dirty="0" err="1">
                <a:solidFill>
                  <a:schemeClr val="dk1"/>
                </a:solidFill>
              </a:rPr>
              <a:t>perkataan</a:t>
            </a:r>
            <a:r>
              <a:rPr lang="en-US" sz="1200" dirty="0">
                <a:solidFill>
                  <a:schemeClr val="dk1"/>
                </a:solidFill>
              </a:rPr>
              <a:t> </a:t>
            </a:r>
            <a:r>
              <a:rPr lang="en-US" sz="1200" dirty="0" err="1">
                <a:solidFill>
                  <a:schemeClr val="dk1"/>
                </a:solidFill>
              </a:rPr>
              <a:t>arab</a:t>
            </a:r>
            <a:r>
              <a:rPr lang="en-US" sz="1200" dirty="0">
                <a:solidFill>
                  <a:schemeClr val="dk1"/>
                </a:solidFill>
              </a:rPr>
              <a:t> Amanah </a:t>
            </a:r>
            <a:r>
              <a:rPr lang="en-US" sz="1200" dirty="0" err="1">
                <a:solidFill>
                  <a:schemeClr val="dk1"/>
                </a:solidFill>
              </a:rPr>
              <a:t>yakni</a:t>
            </a:r>
            <a:r>
              <a:rPr lang="en-US" sz="1200" dirty="0">
                <a:solidFill>
                  <a:schemeClr val="dk1"/>
                </a:solidFill>
              </a:rPr>
              <a:t> </a:t>
            </a:r>
            <a:r>
              <a:rPr lang="en-US" sz="1200" dirty="0" err="1">
                <a:solidFill>
                  <a:schemeClr val="dk1"/>
                </a:solidFill>
              </a:rPr>
              <a:t>suatu</a:t>
            </a:r>
            <a:r>
              <a:rPr lang="en-US" sz="1200" dirty="0">
                <a:solidFill>
                  <a:schemeClr val="dk1"/>
                </a:solidFill>
              </a:rPr>
              <a:t> </a:t>
            </a:r>
            <a:r>
              <a:rPr lang="en-US" sz="1200" dirty="0" err="1">
                <a:solidFill>
                  <a:schemeClr val="dk1"/>
                </a:solidFill>
              </a:rPr>
              <a:t>ikrar</a:t>
            </a:r>
            <a:r>
              <a:rPr lang="en-US" sz="1200" dirty="0">
                <a:solidFill>
                  <a:schemeClr val="dk1"/>
                </a:solidFill>
              </a:rPr>
              <a:t> </a:t>
            </a:r>
            <a:r>
              <a:rPr lang="en-US" sz="1200" dirty="0" err="1">
                <a:solidFill>
                  <a:schemeClr val="dk1"/>
                </a:solidFill>
              </a:rPr>
              <a:t>kebertanggungjawaban</a:t>
            </a:r>
            <a:r>
              <a:rPr lang="en-US" sz="1200" dirty="0">
                <a:solidFill>
                  <a:schemeClr val="dk1"/>
                </a:solidFill>
              </a:rPr>
              <a:t> moral di dunia dan </a:t>
            </a:r>
            <a:r>
              <a:rPr lang="en-US" sz="1200" dirty="0" err="1">
                <a:solidFill>
                  <a:schemeClr val="dk1"/>
                </a:solidFill>
              </a:rPr>
              <a:t>akhirat</a:t>
            </a:r>
            <a:r>
              <a:rPr lang="en-US" sz="1200" dirty="0">
                <a:solidFill>
                  <a:schemeClr val="dk1"/>
                </a:solidFill>
              </a:rPr>
              <a:t>.</a:t>
            </a:r>
            <a:endParaRPr lang="en-US" dirty="0"/>
          </a:p>
          <a:p>
            <a:pPr marL="342900" lvl="0" indent="-342900" algn="just" rtl="0">
              <a:spcBef>
                <a:spcPts val="600"/>
              </a:spcBef>
              <a:spcAft>
                <a:spcPts val="0"/>
              </a:spcAft>
              <a:buClr>
                <a:schemeClr val="dk1"/>
              </a:buClr>
              <a:buSzPts val="1200"/>
              <a:buFont typeface="Arial"/>
              <a:buChar char="•"/>
            </a:pPr>
            <a:r>
              <a:rPr lang="en-US" sz="1200" dirty="0" err="1">
                <a:solidFill>
                  <a:schemeClr val="dk1"/>
                </a:solidFill>
              </a:rPr>
              <a:t>Keyakinan</a:t>
            </a:r>
            <a:r>
              <a:rPr lang="en-US" sz="1200" dirty="0">
                <a:solidFill>
                  <a:schemeClr val="dk1"/>
                </a:solidFill>
              </a:rPr>
              <a:t> </a:t>
            </a:r>
            <a:r>
              <a:rPr lang="en-US" sz="1200" dirty="0" err="1">
                <a:solidFill>
                  <a:schemeClr val="dk1"/>
                </a:solidFill>
              </a:rPr>
              <a:t>dapat</a:t>
            </a:r>
            <a:r>
              <a:rPr lang="en-US" sz="1200" dirty="0">
                <a:solidFill>
                  <a:schemeClr val="dk1"/>
                </a:solidFill>
              </a:rPr>
              <a:t> </a:t>
            </a:r>
            <a:r>
              <a:rPr lang="en-US" sz="1200" dirty="0" err="1">
                <a:solidFill>
                  <a:schemeClr val="dk1"/>
                </a:solidFill>
              </a:rPr>
              <a:t>diperjelaskan</a:t>
            </a:r>
            <a:r>
              <a:rPr lang="en-US" sz="1200" dirty="0">
                <a:solidFill>
                  <a:schemeClr val="dk1"/>
                </a:solidFill>
              </a:rPr>
              <a:t> </a:t>
            </a:r>
            <a:r>
              <a:rPr lang="en-US" sz="1200" dirty="0" err="1">
                <a:solidFill>
                  <a:schemeClr val="dk1"/>
                </a:solidFill>
              </a:rPr>
              <a:t>dengan</a:t>
            </a:r>
            <a:r>
              <a:rPr lang="en-US" sz="1200" dirty="0">
                <a:solidFill>
                  <a:schemeClr val="dk1"/>
                </a:solidFill>
              </a:rPr>
              <a:t> </a:t>
            </a:r>
            <a:r>
              <a:rPr lang="en-US" sz="1200" dirty="0" err="1">
                <a:solidFill>
                  <a:schemeClr val="dk1"/>
                </a:solidFill>
              </a:rPr>
              <a:t>dua</a:t>
            </a:r>
            <a:r>
              <a:rPr lang="en-US" sz="1200" dirty="0">
                <a:solidFill>
                  <a:schemeClr val="dk1"/>
                </a:solidFill>
              </a:rPr>
              <a:t> </a:t>
            </a:r>
            <a:r>
              <a:rPr lang="en-US" sz="1200" dirty="0" err="1">
                <a:solidFill>
                  <a:schemeClr val="dk1"/>
                </a:solidFill>
              </a:rPr>
              <a:t>kalimat</a:t>
            </a:r>
            <a:r>
              <a:rPr lang="en-US" sz="1200" dirty="0">
                <a:solidFill>
                  <a:schemeClr val="dk1"/>
                </a:solidFill>
              </a:rPr>
              <a:t> </a:t>
            </a:r>
            <a:r>
              <a:rPr lang="en-US" sz="1200" dirty="0" err="1">
                <a:solidFill>
                  <a:schemeClr val="dk1"/>
                </a:solidFill>
              </a:rPr>
              <a:t>iaitu</a:t>
            </a:r>
            <a:r>
              <a:rPr lang="en-US" sz="1200" dirty="0">
                <a:solidFill>
                  <a:schemeClr val="dk1"/>
                </a:solidFill>
              </a:rPr>
              <a:t> </a:t>
            </a:r>
            <a:r>
              <a:rPr lang="en-US" sz="1200" b="0" dirty="0">
                <a:solidFill>
                  <a:schemeClr val="dk1"/>
                </a:solidFill>
              </a:rPr>
              <a:t>‘</a:t>
            </a:r>
            <a:r>
              <a:rPr lang="en-US" sz="1200" b="0" dirty="0" err="1">
                <a:solidFill>
                  <a:schemeClr val="dk1"/>
                </a:solidFill>
              </a:rPr>
              <a:t>kepercayaan</a:t>
            </a:r>
            <a:r>
              <a:rPr lang="en-US" sz="1200" b="0" dirty="0">
                <a:solidFill>
                  <a:schemeClr val="dk1"/>
                </a:solidFill>
              </a:rPr>
              <a:t>’ dan ‘</a:t>
            </a:r>
            <a:r>
              <a:rPr lang="en-US" sz="1200" b="0" dirty="0" err="1">
                <a:solidFill>
                  <a:schemeClr val="dk1"/>
                </a:solidFill>
              </a:rPr>
              <a:t>kebertanggungjawaban</a:t>
            </a:r>
            <a:r>
              <a:rPr lang="en-US" sz="1200" b="0" dirty="0">
                <a:solidFill>
                  <a:schemeClr val="dk1"/>
                </a:solidFill>
              </a:rPr>
              <a:t>’ </a:t>
            </a:r>
            <a:r>
              <a:rPr lang="en-US" sz="1200" dirty="0">
                <a:solidFill>
                  <a:schemeClr val="dk1"/>
                </a:solidFill>
              </a:rPr>
              <a:t>yang </a:t>
            </a:r>
            <a:r>
              <a:rPr lang="en-US" sz="1200" dirty="0" err="1">
                <a:solidFill>
                  <a:schemeClr val="dk1"/>
                </a:solidFill>
              </a:rPr>
              <a:t>menyepadukan</a:t>
            </a:r>
            <a:r>
              <a:rPr lang="en-US" sz="1200" dirty="0">
                <a:solidFill>
                  <a:schemeClr val="dk1"/>
                </a:solidFill>
              </a:rPr>
              <a:t> </a:t>
            </a:r>
            <a:r>
              <a:rPr lang="en-US" sz="1200" dirty="0" err="1">
                <a:solidFill>
                  <a:schemeClr val="dk1"/>
                </a:solidFill>
              </a:rPr>
              <a:t>prinsip</a:t>
            </a:r>
            <a:r>
              <a:rPr lang="en-US" sz="1200" dirty="0">
                <a:solidFill>
                  <a:schemeClr val="dk1"/>
                </a:solidFill>
              </a:rPr>
              <a:t> timbal </a:t>
            </a:r>
            <a:r>
              <a:rPr lang="en-US" sz="1200" dirty="0" err="1">
                <a:solidFill>
                  <a:schemeClr val="dk1"/>
                </a:solidFill>
              </a:rPr>
              <a:t>balik</a:t>
            </a:r>
            <a:r>
              <a:rPr lang="en-US" sz="1200" dirty="0">
                <a:solidFill>
                  <a:schemeClr val="dk1"/>
                </a:solidFill>
              </a:rPr>
              <a:t> </a:t>
            </a:r>
            <a:r>
              <a:rPr lang="en-US" sz="1200" dirty="0" err="1">
                <a:solidFill>
                  <a:schemeClr val="dk1"/>
                </a:solidFill>
              </a:rPr>
              <a:t>untuk</a:t>
            </a:r>
            <a:endParaRPr lang="en-US" sz="1200" dirty="0">
              <a:solidFill>
                <a:schemeClr val="dk1"/>
              </a:solidFill>
            </a:endParaRPr>
          </a:p>
          <a:p>
            <a:pPr marL="0" lvl="0" indent="0" algn="just" rtl="0">
              <a:spcBef>
                <a:spcPts val="600"/>
              </a:spcBef>
              <a:spcAft>
                <a:spcPts val="0"/>
              </a:spcAft>
              <a:buClr>
                <a:schemeClr val="dk1"/>
              </a:buClr>
              <a:buSzPts val="1200"/>
              <a:buFont typeface="Arial"/>
              <a:buNone/>
            </a:pPr>
            <a:r>
              <a:rPr lang="en-US" sz="1200" dirty="0" err="1">
                <a:solidFill>
                  <a:schemeClr val="dk1"/>
                </a:solidFill>
              </a:rPr>
              <a:t>membina</a:t>
            </a:r>
            <a:r>
              <a:rPr lang="en-US" sz="1200" dirty="0">
                <a:solidFill>
                  <a:schemeClr val="dk1"/>
                </a:solidFill>
              </a:rPr>
              <a:t> </a:t>
            </a:r>
            <a:r>
              <a:rPr lang="en-US" sz="1200" dirty="0" err="1">
                <a:solidFill>
                  <a:schemeClr val="dk1"/>
                </a:solidFill>
              </a:rPr>
              <a:t>keyakinan</a:t>
            </a:r>
            <a:r>
              <a:rPr lang="en-US" sz="1200" dirty="0">
                <a:solidFill>
                  <a:schemeClr val="dk1"/>
                </a:solidFill>
              </a:rPr>
              <a:t> dan </a:t>
            </a:r>
            <a:r>
              <a:rPr lang="en-US" sz="1200" dirty="0" err="1">
                <a:solidFill>
                  <a:schemeClr val="dk1"/>
                </a:solidFill>
              </a:rPr>
              <a:t>menghormati</a:t>
            </a:r>
            <a:r>
              <a:rPr lang="en-US" sz="1200" dirty="0">
                <a:solidFill>
                  <a:schemeClr val="dk1"/>
                </a:solidFill>
              </a:rPr>
              <a:t> </a:t>
            </a:r>
            <a:r>
              <a:rPr lang="en-US" sz="1200" dirty="0" err="1">
                <a:solidFill>
                  <a:schemeClr val="dk1"/>
                </a:solidFill>
              </a:rPr>
              <a:t>kepercayaan</a:t>
            </a:r>
            <a:r>
              <a:rPr lang="en-US" sz="1200" dirty="0">
                <a:solidFill>
                  <a:schemeClr val="dk1"/>
                </a:solidFill>
              </a:rPr>
              <a:t> yang </a:t>
            </a:r>
            <a:r>
              <a:rPr lang="en-US" sz="1200" dirty="0" err="1">
                <a:solidFill>
                  <a:schemeClr val="dk1"/>
                </a:solidFill>
              </a:rPr>
              <a:t>telah</a:t>
            </a:r>
            <a:r>
              <a:rPr lang="en-US" sz="1200" dirty="0">
                <a:solidFill>
                  <a:schemeClr val="dk1"/>
                </a:solidFill>
              </a:rPr>
              <a:t> </a:t>
            </a:r>
            <a:r>
              <a:rPr lang="en-US" sz="1200" dirty="0" err="1">
                <a:solidFill>
                  <a:schemeClr val="dk1"/>
                </a:solidFill>
              </a:rPr>
              <a:t>diberikan</a:t>
            </a:r>
            <a:r>
              <a:rPr lang="en-US" sz="1200" dirty="0">
                <a:solidFill>
                  <a:schemeClr val="dk1"/>
                </a:solidFill>
              </a:rPr>
              <a:t>.</a:t>
            </a:r>
            <a:endParaRPr lang="en-US" dirty="0"/>
          </a:p>
          <a:p>
            <a:endParaRPr lang="en-MY"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Justeru</a:t>
            </a:r>
            <a:r>
              <a:rPr lang="en-US" dirty="0"/>
              <a:t> </a:t>
            </a:r>
            <a:r>
              <a:rPr lang="en-US" dirty="0" err="1"/>
              <a:t>itu</a:t>
            </a:r>
            <a:r>
              <a:rPr lang="en-US" dirty="0"/>
              <a:t>, </a:t>
            </a:r>
            <a:r>
              <a:rPr lang="en-US" dirty="0" err="1"/>
              <a:t>nilai</a:t>
            </a:r>
            <a:r>
              <a:rPr lang="en-US" dirty="0"/>
              <a:t> teras </a:t>
            </a:r>
            <a:r>
              <a:rPr lang="en-US" dirty="0" err="1"/>
              <a:t>keyakinan</a:t>
            </a:r>
            <a:r>
              <a:rPr lang="en-US" dirty="0"/>
              <a:t> </a:t>
            </a:r>
            <a:r>
              <a:rPr lang="en-US" dirty="0" err="1"/>
              <a:t>adalah</a:t>
            </a:r>
            <a:r>
              <a:rPr lang="en-US" dirty="0"/>
              <a:t> sangat </a:t>
            </a:r>
            <a:r>
              <a:rPr lang="en-US" dirty="0" err="1"/>
              <a:t>penting</a:t>
            </a:r>
            <a:r>
              <a:rPr lang="en-US" dirty="0"/>
              <a:t> pada </a:t>
            </a:r>
            <a:r>
              <a:rPr lang="en-US" dirty="0" err="1"/>
              <a:t>saat</a:t>
            </a:r>
            <a:r>
              <a:rPr lang="en-US" dirty="0"/>
              <a:t> </a:t>
            </a:r>
            <a:r>
              <a:rPr lang="en-US" dirty="0" err="1"/>
              <a:t>sekarang</a:t>
            </a:r>
            <a:r>
              <a:rPr lang="en-US" dirty="0"/>
              <a:t>. </a:t>
            </a:r>
            <a:r>
              <a:rPr lang="en-US" dirty="0" err="1"/>
              <a:t>Menjadi</a:t>
            </a:r>
            <a:r>
              <a:rPr lang="en-US" dirty="0"/>
              <a:t> </a:t>
            </a:r>
            <a:r>
              <a:rPr lang="en-US" dirty="0" err="1"/>
              <a:t>dipercayai</a:t>
            </a:r>
            <a:r>
              <a:rPr lang="en-US" dirty="0"/>
              <a:t> </a:t>
            </a:r>
            <a:r>
              <a:rPr lang="en-US" dirty="0" err="1"/>
              <a:t>sebenarnya</a:t>
            </a:r>
            <a:r>
              <a:rPr lang="en-US" dirty="0"/>
              <a:t> </a:t>
            </a:r>
            <a:r>
              <a:rPr lang="en-US" dirty="0" err="1"/>
              <a:t>lebih</a:t>
            </a:r>
            <a:r>
              <a:rPr lang="en-US" dirty="0"/>
              <a:t> </a:t>
            </a:r>
            <a:r>
              <a:rPr lang="en-US" dirty="0" err="1"/>
              <a:t>daripada</a:t>
            </a:r>
            <a:r>
              <a:rPr lang="en-US" dirty="0"/>
              <a:t> </a:t>
            </a:r>
            <a:r>
              <a:rPr lang="en-US" dirty="0" err="1"/>
              <a:t>sekadar</a:t>
            </a:r>
            <a:r>
              <a:rPr lang="en-US" dirty="0"/>
              <a:t> </a:t>
            </a:r>
            <a:r>
              <a:rPr lang="en-US" dirty="0" err="1"/>
              <a:t>menjaga</a:t>
            </a:r>
            <a:r>
              <a:rPr lang="en-US" dirty="0"/>
              <a:t> </a:t>
            </a:r>
            <a:r>
              <a:rPr lang="en-US" dirty="0" err="1"/>
              <a:t>reputasi</a:t>
            </a:r>
            <a:r>
              <a:rPr lang="en-US" dirty="0"/>
              <a:t> </a:t>
            </a:r>
            <a:r>
              <a:rPr lang="en-US" dirty="0" err="1"/>
              <a:t>individu</a:t>
            </a:r>
            <a:r>
              <a:rPr lang="en-US" dirty="0"/>
              <a:t>. </a:t>
            </a:r>
            <a:r>
              <a:rPr lang="en-US" dirty="0" err="1"/>
              <a:t>Bahkan</a:t>
            </a:r>
            <a:r>
              <a:rPr lang="en-US" dirty="0"/>
              <a:t>, </a:t>
            </a:r>
            <a:r>
              <a:rPr lang="en-US" dirty="0" err="1"/>
              <a:t>keyakinan</a:t>
            </a:r>
            <a:r>
              <a:rPr lang="en-US" dirty="0"/>
              <a:t> </a:t>
            </a:r>
            <a:r>
              <a:rPr lang="en-US" dirty="0" err="1"/>
              <a:t>merupakan</a:t>
            </a:r>
            <a:r>
              <a:rPr lang="en-US" dirty="0"/>
              <a:t> </a:t>
            </a:r>
            <a:r>
              <a:rPr lang="en-US" dirty="0" err="1"/>
              <a:t>aspek</a:t>
            </a:r>
            <a:r>
              <a:rPr lang="en-US" dirty="0"/>
              <a:t> </a:t>
            </a:r>
            <a:r>
              <a:rPr lang="en-US" dirty="0" err="1"/>
              <a:t>penting</a:t>
            </a:r>
            <a:r>
              <a:rPr lang="en-US" dirty="0"/>
              <a:t> </a:t>
            </a:r>
            <a:r>
              <a:rPr lang="en-US" dirty="0" err="1"/>
              <a:t>dalam</a:t>
            </a:r>
            <a:r>
              <a:rPr lang="en-US" dirty="0"/>
              <a:t> </a:t>
            </a:r>
            <a:r>
              <a:rPr lang="en-US" dirty="0" err="1"/>
              <a:t>kehidupan</a:t>
            </a:r>
            <a:r>
              <a:rPr lang="en-US" dirty="0"/>
              <a:t> </a:t>
            </a:r>
            <a:r>
              <a:rPr lang="en-US" dirty="0" err="1"/>
              <a:t>harian</a:t>
            </a:r>
            <a:r>
              <a:rPr lang="en-US" dirty="0"/>
              <a:t> </a:t>
            </a:r>
            <a:r>
              <a:rPr lang="en-US" dirty="0" err="1"/>
              <a:t>bermasyarakat</a:t>
            </a:r>
            <a:r>
              <a:rPr lang="en-US" dirty="0"/>
              <a:t>. </a:t>
            </a:r>
            <a:r>
              <a:rPr lang="en-US" dirty="0" err="1"/>
              <a:t>Tanpa</a:t>
            </a:r>
            <a:r>
              <a:rPr lang="en-US" dirty="0"/>
              <a:t> </a:t>
            </a:r>
            <a:r>
              <a:rPr lang="en-US" dirty="0" err="1"/>
              <a:t>keyakinan</a:t>
            </a:r>
            <a:r>
              <a:rPr lang="en-US" dirty="0"/>
              <a:t>, </a:t>
            </a:r>
            <a:r>
              <a:rPr lang="en-US" dirty="0" err="1"/>
              <a:t>segalanya</a:t>
            </a:r>
            <a:r>
              <a:rPr lang="en-US" dirty="0"/>
              <a:t> </a:t>
            </a:r>
            <a:r>
              <a:rPr lang="en-US" dirty="0" err="1"/>
              <a:t>akan</a:t>
            </a:r>
            <a:r>
              <a:rPr lang="en-US" dirty="0"/>
              <a:t> </a:t>
            </a:r>
            <a:r>
              <a:rPr lang="en-US" dirty="0" err="1"/>
              <a:t>runtuh</a:t>
            </a:r>
            <a:r>
              <a:rPr lang="en-US" dirty="0"/>
              <a:t>.</a:t>
            </a:r>
          </a:p>
          <a:p>
            <a:endParaRPr lang="en-MY" dirty="0"/>
          </a:p>
        </p:txBody>
      </p:sp>
      <p:sp>
        <p:nvSpPr>
          <p:cNvPr id="4" name="Slide Number Placeholder 3"/>
          <p:cNvSpPr>
            <a:spLocks noGrp="1"/>
          </p:cNvSpPr>
          <p:nvPr>
            <p:ph type="sldNum" sz="quarter" idx="5"/>
          </p:nvPr>
        </p:nvSpPr>
        <p:spPr/>
        <p:txBody>
          <a:bodyPr/>
          <a:lstStyle/>
          <a:p>
            <a:fld id="{75157293-68F5-4353-900E-32F8DDCE5ED9}" type="slidenum">
              <a:rPr lang="en-MY" smtClean="0"/>
              <a:t>11</a:t>
            </a:fld>
            <a:endParaRPr lang="en-MY"/>
          </a:p>
        </p:txBody>
      </p:sp>
    </p:spTree>
    <p:extLst>
      <p:ext uri="{BB962C8B-B14F-4D97-AF65-F5344CB8AC3E}">
        <p14:creationId xmlns:p14="http://schemas.microsoft.com/office/powerpoint/2010/main" val="22338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rtl="0">
              <a:spcBef>
                <a:spcPts val="600"/>
              </a:spcBef>
              <a:spcAft>
                <a:spcPts val="0"/>
              </a:spcAft>
              <a:buClr>
                <a:schemeClr val="dk1"/>
              </a:buClr>
              <a:buSzPts val="1200"/>
              <a:buFont typeface="Arial"/>
              <a:buNone/>
            </a:pPr>
            <a:r>
              <a:rPr lang="en-US" dirty="0" err="1"/>
              <a:t>Komitmen</a:t>
            </a:r>
            <a:r>
              <a:rPr lang="en-US" dirty="0"/>
              <a:t> </a:t>
            </a:r>
            <a:r>
              <a:rPr lang="en-US" dirty="0" err="1"/>
              <a:t>kita</a:t>
            </a:r>
            <a:r>
              <a:rPr lang="en-US" dirty="0"/>
              <a:t> </a:t>
            </a:r>
            <a:r>
              <a:rPr lang="en-US" dirty="0" err="1"/>
              <a:t>adalah</a:t>
            </a:r>
            <a:r>
              <a:rPr lang="en-US" dirty="0"/>
              <a:t> </a:t>
            </a:r>
            <a:r>
              <a:rPr lang="en-US" dirty="0" err="1"/>
              <a:t>jelas</a:t>
            </a:r>
            <a:r>
              <a:rPr lang="en-US" dirty="0"/>
              <a:t> </a:t>
            </a:r>
            <a:r>
              <a:rPr lang="en-US" dirty="0" err="1"/>
              <a:t>dalam</a:t>
            </a:r>
            <a:r>
              <a:rPr lang="en-US" dirty="0"/>
              <a:t> </a:t>
            </a:r>
            <a:r>
              <a:rPr lang="en-US" dirty="0" err="1"/>
              <a:t>merealisasikan</a:t>
            </a:r>
            <a:r>
              <a:rPr lang="en-US" dirty="0"/>
              <a:t> </a:t>
            </a:r>
            <a:r>
              <a:rPr lang="en-US" dirty="0" err="1"/>
              <a:t>visi</a:t>
            </a:r>
            <a:r>
              <a:rPr lang="en-US" dirty="0"/>
              <a:t> Malaysia yang </a:t>
            </a:r>
            <a:r>
              <a:rPr lang="en-US" dirty="0" err="1"/>
              <a:t>diyakini</a:t>
            </a:r>
            <a:r>
              <a:rPr lang="en-US" dirty="0"/>
              <a:t> </a:t>
            </a:r>
            <a:r>
              <a:rPr lang="en-US" dirty="0" err="1"/>
              <a:t>iaitu</a:t>
            </a:r>
            <a:r>
              <a:rPr lang="en-US" dirty="0"/>
              <a:t>;</a:t>
            </a:r>
          </a:p>
          <a:p>
            <a:pPr marL="0" lvl="0" indent="0" algn="just" rtl="0">
              <a:spcBef>
                <a:spcPts val="600"/>
              </a:spcBef>
              <a:spcAft>
                <a:spcPts val="0"/>
              </a:spcAft>
              <a:buClr>
                <a:schemeClr val="dk1"/>
              </a:buClr>
              <a:buSzPts val="1200"/>
              <a:buFont typeface="Arial"/>
              <a:buNone/>
            </a:pPr>
            <a:r>
              <a:rPr lang="en-US" dirty="0"/>
              <a:t>Usaha-</a:t>
            </a:r>
            <a:r>
              <a:rPr lang="en-US" dirty="0" err="1"/>
              <a:t>usaha</a:t>
            </a:r>
            <a:r>
              <a:rPr lang="en-US" dirty="0"/>
              <a:t> </a:t>
            </a:r>
            <a:r>
              <a:rPr lang="en-US" dirty="0" err="1"/>
              <a:t>untuk</a:t>
            </a:r>
            <a:r>
              <a:rPr lang="en-US" dirty="0"/>
              <a:t> </a:t>
            </a:r>
            <a:r>
              <a:rPr lang="en-US" dirty="0" err="1"/>
              <a:t>memulihkan</a:t>
            </a:r>
            <a:r>
              <a:rPr lang="en-US" dirty="0"/>
              <a:t> </a:t>
            </a:r>
            <a:r>
              <a:rPr lang="en-US" dirty="0" err="1"/>
              <a:t>semula</a:t>
            </a:r>
            <a:r>
              <a:rPr lang="en-US" dirty="0"/>
              <a:t> </a:t>
            </a:r>
            <a:r>
              <a:rPr lang="en-US" dirty="0" err="1"/>
              <a:t>keyakinan</a:t>
            </a:r>
            <a:r>
              <a:rPr lang="en-US" dirty="0"/>
              <a:t> </a:t>
            </a:r>
            <a:r>
              <a:rPr lang="en-US" dirty="0" err="1"/>
              <a:t>terhadap</a:t>
            </a:r>
            <a:r>
              <a:rPr lang="en-US" dirty="0"/>
              <a:t> negara </a:t>
            </a:r>
            <a:r>
              <a:rPr lang="en-US" dirty="0" err="1"/>
              <a:t>harus</a:t>
            </a:r>
            <a:r>
              <a:rPr lang="en-US" dirty="0"/>
              <a:t> </a:t>
            </a:r>
            <a:r>
              <a:rPr lang="en-US" dirty="0" err="1"/>
              <a:t>disegerakan</a:t>
            </a:r>
            <a:r>
              <a:rPr lang="en-US" dirty="0"/>
              <a:t> </a:t>
            </a:r>
            <a:r>
              <a:rPr lang="en-US" dirty="0" err="1"/>
              <a:t>untuk</a:t>
            </a:r>
            <a:r>
              <a:rPr lang="en-US" dirty="0"/>
              <a:t> </a:t>
            </a:r>
            <a:r>
              <a:rPr lang="en-US" dirty="0" err="1"/>
              <a:t>membangunkannya</a:t>
            </a:r>
            <a:r>
              <a:rPr lang="en-US" dirty="0"/>
              <a:t> </a:t>
            </a:r>
            <a:r>
              <a:rPr lang="en-US" dirty="0" err="1"/>
              <a:t>semula</a:t>
            </a:r>
            <a:r>
              <a:rPr lang="en-US" dirty="0"/>
              <a:t> </a:t>
            </a:r>
            <a:r>
              <a:rPr lang="en-US" dirty="0" err="1"/>
              <a:t>serta</a:t>
            </a:r>
            <a:r>
              <a:rPr lang="en-US" dirty="0"/>
              <a:t> </a:t>
            </a:r>
            <a:r>
              <a:rPr lang="en-US" dirty="0" err="1"/>
              <a:t>mengukuhkan</a:t>
            </a:r>
            <a:r>
              <a:rPr lang="en-US" dirty="0"/>
              <a:t> </a:t>
            </a:r>
            <a:r>
              <a:rPr lang="en-US" dirty="0" err="1"/>
              <a:t>perpaduan</a:t>
            </a:r>
            <a:r>
              <a:rPr lang="en-US" dirty="0"/>
              <a:t> dan </a:t>
            </a:r>
            <a:r>
              <a:rPr lang="en-US" dirty="0" err="1"/>
              <a:t>kerjasama</a:t>
            </a:r>
            <a:r>
              <a:rPr lang="en-US" dirty="0"/>
              <a:t> </a:t>
            </a:r>
            <a:r>
              <a:rPr lang="en-US" dirty="0" err="1"/>
              <a:t>antara</a:t>
            </a:r>
            <a:r>
              <a:rPr lang="en-US" dirty="0"/>
              <a:t> </a:t>
            </a:r>
            <a:r>
              <a:rPr lang="en-US" dirty="0" err="1"/>
              <a:t>kerajaan</a:t>
            </a:r>
            <a:r>
              <a:rPr lang="en-US" dirty="0"/>
              <a:t> dan </a:t>
            </a:r>
            <a:r>
              <a:rPr lang="en-US" dirty="0" err="1"/>
              <a:t>rakyat</a:t>
            </a:r>
            <a:r>
              <a:rPr lang="en-US" dirty="0"/>
              <a:t>, </a:t>
            </a:r>
            <a:r>
              <a:rPr lang="en-US" dirty="0" err="1"/>
              <a:t>serta</a:t>
            </a:r>
            <a:r>
              <a:rPr lang="en-US" dirty="0"/>
              <a:t> </a:t>
            </a:r>
            <a:r>
              <a:rPr lang="en-US" dirty="0" err="1"/>
              <a:t>dalam</a:t>
            </a:r>
            <a:r>
              <a:rPr lang="en-US" dirty="0"/>
              <a:t> </a:t>
            </a:r>
            <a:r>
              <a:rPr lang="en-US" dirty="0" err="1"/>
              <a:t>kalangan</a:t>
            </a:r>
            <a:r>
              <a:rPr lang="en-US" dirty="0"/>
              <a:t> </a:t>
            </a:r>
            <a:r>
              <a:rPr lang="en-US" dirty="0" err="1"/>
              <a:t>individu</a:t>
            </a:r>
            <a:r>
              <a:rPr lang="en-US" dirty="0"/>
              <a:t>, </a:t>
            </a:r>
            <a:r>
              <a:rPr lang="en-US" dirty="0" err="1"/>
              <a:t>keluarga</a:t>
            </a:r>
            <a:r>
              <a:rPr lang="en-US" dirty="0"/>
              <a:t>, </a:t>
            </a:r>
            <a:r>
              <a:rPr lang="en-US" dirty="0" err="1"/>
              <a:t>masyarakat</a:t>
            </a:r>
            <a:r>
              <a:rPr lang="en-US" dirty="0"/>
              <a:t>, dan </a:t>
            </a:r>
            <a:r>
              <a:rPr lang="en-US" dirty="0" err="1"/>
              <a:t>semua</a:t>
            </a:r>
            <a:r>
              <a:rPr lang="en-US" dirty="0"/>
              <a:t> </a:t>
            </a:r>
            <a:r>
              <a:rPr lang="en-US" dirty="0" err="1"/>
              <a:t>pertubuhan</a:t>
            </a:r>
            <a:r>
              <a:rPr lang="en-US" dirty="0"/>
              <a:t> yang </a:t>
            </a:r>
            <a:r>
              <a:rPr lang="en-US" dirty="0" err="1"/>
              <a:t>berdiam</a:t>
            </a:r>
            <a:r>
              <a:rPr lang="en-US" dirty="0"/>
              <a:t> </a:t>
            </a:r>
            <a:r>
              <a:rPr lang="en-US" dirty="0" err="1"/>
              <a:t>dalam</a:t>
            </a:r>
            <a:r>
              <a:rPr lang="en-US" dirty="0"/>
              <a:t> negara </a:t>
            </a:r>
            <a:r>
              <a:rPr lang="en-US" dirty="0" err="1"/>
              <a:t>ini</a:t>
            </a:r>
            <a:r>
              <a:rPr lang="en-US" dirty="0"/>
              <a:t>.</a:t>
            </a:r>
          </a:p>
          <a:p>
            <a:pPr marL="0" lvl="0" indent="0" algn="just" rtl="0">
              <a:spcBef>
                <a:spcPts val="600"/>
              </a:spcBef>
              <a:spcAft>
                <a:spcPts val="0"/>
              </a:spcAft>
              <a:buClr>
                <a:schemeClr val="dk1"/>
              </a:buClr>
              <a:buSzPts val="1200"/>
              <a:buFont typeface="Arial"/>
              <a:buNone/>
            </a:pPr>
            <a:r>
              <a:rPr lang="en-US" dirty="0" err="1"/>
              <a:t>Inilah</a:t>
            </a:r>
            <a:r>
              <a:rPr lang="en-US" dirty="0"/>
              <a:t> </a:t>
            </a:r>
            <a:r>
              <a:rPr lang="en-US" dirty="0" err="1"/>
              <a:t>asas</a:t>
            </a:r>
            <a:r>
              <a:rPr lang="en-US" dirty="0"/>
              <a:t> </a:t>
            </a:r>
            <a:r>
              <a:rPr lang="en-US" dirty="0" err="1"/>
              <a:t>kepada</a:t>
            </a:r>
            <a:r>
              <a:rPr lang="en-US" dirty="0"/>
              <a:t> masa </a:t>
            </a:r>
            <a:r>
              <a:rPr lang="en-US" dirty="0" err="1"/>
              <a:t>hadapan</a:t>
            </a:r>
            <a:r>
              <a:rPr lang="en-US" dirty="0"/>
              <a:t> yang </a:t>
            </a:r>
            <a:r>
              <a:rPr lang="en-US" dirty="0" err="1"/>
              <a:t>lebih</a:t>
            </a:r>
            <a:r>
              <a:rPr lang="en-US" dirty="0"/>
              <a:t> </a:t>
            </a:r>
            <a:r>
              <a:rPr lang="en-US" dirty="0" err="1"/>
              <a:t>baik</a:t>
            </a:r>
            <a:r>
              <a:rPr lang="en-US" dirty="0"/>
              <a:t> di Malaysia.</a:t>
            </a:r>
          </a:p>
          <a:p>
            <a:endParaRPr lang="en-MY" dirty="0"/>
          </a:p>
        </p:txBody>
      </p:sp>
      <p:sp>
        <p:nvSpPr>
          <p:cNvPr id="4" name="Slide Number Placeholder 3"/>
          <p:cNvSpPr>
            <a:spLocks noGrp="1"/>
          </p:cNvSpPr>
          <p:nvPr>
            <p:ph type="sldNum" sz="quarter" idx="5"/>
          </p:nvPr>
        </p:nvSpPr>
        <p:spPr/>
        <p:txBody>
          <a:bodyPr/>
          <a:lstStyle/>
          <a:p>
            <a:fld id="{75157293-68F5-4353-900E-32F8DDCE5ED9}" type="slidenum">
              <a:rPr lang="en-MY" smtClean="0"/>
              <a:t>12</a:t>
            </a:fld>
            <a:endParaRPr lang="en-MY"/>
          </a:p>
        </p:txBody>
      </p:sp>
    </p:spTree>
    <p:extLst>
      <p:ext uri="{BB962C8B-B14F-4D97-AF65-F5344CB8AC3E}">
        <p14:creationId xmlns:p14="http://schemas.microsoft.com/office/powerpoint/2010/main" val="2860597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Voice over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Nilai </a:t>
            </a:r>
            <a:r>
              <a:rPr lang="en-US" sz="1200" b="0" i="0" u="none" strike="noStrike" kern="1200" dirty="0" err="1">
                <a:solidFill>
                  <a:schemeClr val="tx1"/>
                </a:solidFill>
                <a:effectLst/>
                <a:latin typeface="+mn-lt"/>
                <a:ea typeface="+mn-ea"/>
                <a:cs typeface="+mn-cs"/>
              </a:rPr>
              <a:t>teras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keyakinan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memainkan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peranan</a:t>
            </a:r>
            <a:r>
              <a:rPr lang="en-US" sz="1200" b="0" i="0" u="none" strike="noStrike" kern="1200" dirty="0">
                <a:solidFill>
                  <a:schemeClr val="tx1"/>
                </a:solidFill>
                <a:effectLst/>
                <a:latin typeface="+mn-lt"/>
                <a:ea typeface="+mn-ea"/>
                <a:cs typeface="+mn-cs"/>
              </a:rPr>
              <a:t> yang </a:t>
            </a:r>
            <a:r>
              <a:rPr lang="en-US" sz="1200" b="0" i="0" u="none" strike="noStrike" kern="1200" dirty="0" err="1">
                <a:solidFill>
                  <a:schemeClr val="tx1"/>
                </a:solidFill>
                <a:effectLst/>
                <a:latin typeface="+mn-lt"/>
                <a:ea typeface="+mn-ea"/>
                <a:cs typeface="+mn-cs"/>
              </a:rPr>
              <a:t>sangat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penting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dalam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membangun</a:t>
            </a:r>
            <a:r>
              <a:rPr lang="en-US" sz="1200" b="0" i="0" u="none" strike="noStrike" kern="1200" dirty="0">
                <a:solidFill>
                  <a:schemeClr val="tx1"/>
                </a:solidFill>
                <a:effectLst/>
                <a:latin typeface="+mn-lt"/>
                <a:ea typeface="+mn-ea"/>
                <a:cs typeface="+mn-cs"/>
              </a:rPr>
              <a:t> Negara </a:t>
            </a:r>
            <a:r>
              <a:rPr lang="en-US" sz="1200" b="0" i="0" u="none" strike="noStrike" kern="1200" dirty="0" err="1">
                <a:solidFill>
                  <a:schemeClr val="tx1"/>
                </a:solidFill>
                <a:effectLst/>
                <a:latin typeface="+mn-lt"/>
                <a:ea typeface="+mn-ea"/>
                <a:cs typeface="+mn-cs"/>
              </a:rPr>
              <a:t>madani</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err="1">
                <a:solidFill>
                  <a:schemeClr val="tx1"/>
                </a:solidFill>
                <a:effectLst/>
                <a:latin typeface="+mn-lt"/>
                <a:ea typeface="+mn-ea"/>
                <a:cs typeface="+mn-cs"/>
              </a:rPr>
              <a:t>Berikut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adalah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beberapa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kepentingan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nilai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teras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keyakinan</a:t>
            </a:r>
            <a:r>
              <a:rPr lang="en-US" sz="1200" b="0"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0" i="0" u="none" strike="noStrike" kern="1200" dirty="0" err="1">
                <a:solidFill>
                  <a:schemeClr val="tx1"/>
                </a:solidFill>
                <a:effectLst/>
                <a:latin typeface="+mn-lt"/>
                <a:ea typeface="+mn-ea"/>
                <a:cs typeface="+mn-cs"/>
              </a:rPr>
              <a:t>Pertama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panduan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dalam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hidup</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bermasyarakat</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Nilai </a:t>
            </a:r>
            <a:r>
              <a:rPr lang="en-US" sz="1200" b="0" i="0" u="none" strike="noStrike" kern="1200" dirty="0" err="1">
                <a:solidFill>
                  <a:schemeClr val="tx1"/>
                </a:solidFill>
                <a:effectLst/>
                <a:latin typeface="+mn-lt"/>
                <a:ea typeface="+mn-ea"/>
                <a:cs typeface="+mn-cs"/>
              </a:rPr>
              <a:t>teras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keyakinan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menjadi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pedoman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untuk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individu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dalam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menjalani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kehidupan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bermasyarakat</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Nilai-</a:t>
            </a:r>
            <a:r>
              <a:rPr lang="en-US" sz="1200" b="0" i="0" u="none" strike="noStrike" kern="1200" dirty="0" err="1">
                <a:solidFill>
                  <a:schemeClr val="tx1"/>
                </a:solidFill>
                <a:effectLst/>
                <a:latin typeface="+mn-lt"/>
                <a:ea typeface="+mn-ea"/>
                <a:cs typeface="+mn-cs"/>
              </a:rPr>
              <a:t>nilai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membantu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membentuk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etika</a:t>
            </a:r>
            <a:r>
              <a:rPr lang="en-US" sz="1200" b="0" i="0" u="none" strike="noStrike" kern="1200" dirty="0">
                <a:solidFill>
                  <a:schemeClr val="tx1"/>
                </a:solidFill>
                <a:effectLst/>
                <a:latin typeface="+mn-lt"/>
                <a:ea typeface="+mn-ea"/>
                <a:cs typeface="+mn-cs"/>
              </a:rPr>
              <a:t> dan </a:t>
            </a:r>
            <a:r>
              <a:rPr lang="en-US" sz="1200" b="0" i="0" u="none" strike="noStrike" kern="1200" dirty="0" err="1">
                <a:solidFill>
                  <a:schemeClr val="tx1"/>
                </a:solidFill>
                <a:effectLst/>
                <a:latin typeface="+mn-lt"/>
                <a:ea typeface="+mn-ea"/>
                <a:cs typeface="+mn-cs"/>
              </a:rPr>
              <a:t>perilaku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masyarakat</a:t>
            </a:r>
            <a:r>
              <a:rPr lang="en-US" sz="1200" b="0" i="0" u="none" strike="noStrike" kern="1200" dirty="0">
                <a:solidFill>
                  <a:schemeClr val="tx1"/>
                </a:solidFill>
                <a:effectLst/>
                <a:latin typeface="+mn-lt"/>
                <a:ea typeface="+mn-ea"/>
                <a:cs typeface="+mn-cs"/>
              </a:rPr>
              <a:t> yang </a:t>
            </a:r>
            <a:r>
              <a:rPr lang="en-US" sz="1200" b="0" i="0" u="none" strike="noStrike" kern="1200" dirty="0" err="1">
                <a:solidFill>
                  <a:schemeClr val="tx1"/>
                </a:solidFill>
                <a:effectLst/>
                <a:latin typeface="+mn-lt"/>
                <a:ea typeface="+mn-ea"/>
                <a:cs typeface="+mn-cs"/>
              </a:rPr>
              <a:t>positif</a:t>
            </a:r>
            <a:r>
              <a:rPr lang="en-US" sz="1200" b="0"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0" i="0" u="none" strike="noStrike" kern="1200" dirty="0" err="1">
                <a:solidFill>
                  <a:schemeClr val="tx1"/>
                </a:solidFill>
                <a:effectLst/>
                <a:latin typeface="+mn-lt"/>
                <a:ea typeface="+mn-ea"/>
                <a:cs typeface="+mn-cs"/>
              </a:rPr>
              <a:t>Kedua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jaminan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kesaksamaan</a:t>
            </a:r>
            <a:r>
              <a:rPr lang="en-US" sz="1200" b="0" i="0" u="none" strike="noStrike" kern="1200" dirty="0">
                <a:solidFill>
                  <a:schemeClr val="tx1"/>
                </a:solidFill>
                <a:effectLst/>
                <a:latin typeface="+mn-lt"/>
                <a:ea typeface="+mn-ea"/>
                <a:cs typeface="+mn-cs"/>
              </a:rPr>
              <a:t> di </a:t>
            </a:r>
            <a:r>
              <a:rPr lang="en-US" sz="1200" b="0" i="0" u="none" strike="noStrike" kern="1200" dirty="0" err="1">
                <a:solidFill>
                  <a:schemeClr val="tx1"/>
                </a:solidFill>
                <a:effectLst/>
                <a:latin typeface="+mn-lt"/>
                <a:ea typeface="+mn-ea"/>
                <a:cs typeface="+mn-cs"/>
              </a:rPr>
              <a:t>bawah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undang-undang</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Nilai </a:t>
            </a:r>
            <a:r>
              <a:rPr lang="en-US" sz="1200" b="0" i="0" u="none" strike="noStrike" kern="1200" dirty="0" err="1">
                <a:solidFill>
                  <a:schemeClr val="tx1"/>
                </a:solidFill>
                <a:effectLst/>
                <a:latin typeface="+mn-lt"/>
                <a:ea typeface="+mn-ea"/>
                <a:cs typeface="+mn-cs"/>
              </a:rPr>
              <a:t>teras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keyakinan</a:t>
            </a:r>
            <a:r>
              <a:rPr lang="en-US" sz="1200" b="0" i="0" u="none" strike="noStrike" kern="1200" dirty="0">
                <a:solidFill>
                  <a:schemeClr val="tx1"/>
                </a:solidFill>
                <a:effectLst/>
                <a:latin typeface="+mn-lt"/>
                <a:ea typeface="+mn-ea"/>
                <a:cs typeface="+mn-cs"/>
              </a:rPr>
              <a:t> yang </a:t>
            </a:r>
            <a:r>
              <a:rPr lang="en-US" sz="1200" b="0" i="0" u="none" strike="noStrike" kern="1200" dirty="0" err="1">
                <a:solidFill>
                  <a:schemeClr val="tx1"/>
                </a:solidFill>
                <a:effectLst/>
                <a:latin typeface="+mn-lt"/>
                <a:ea typeface="+mn-ea"/>
                <a:cs typeface="+mn-cs"/>
              </a:rPr>
              <a:t>mendasari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komitmen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terhadap</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keadilan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adalah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penting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untuk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menjamin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kesaksamaan</a:t>
            </a:r>
            <a:r>
              <a:rPr lang="en-US" sz="1200" b="0" i="0" u="none" strike="noStrike" kern="1200" dirty="0">
                <a:solidFill>
                  <a:schemeClr val="tx1"/>
                </a:solidFill>
                <a:effectLst/>
                <a:latin typeface="+mn-lt"/>
                <a:ea typeface="+mn-ea"/>
                <a:cs typeface="+mn-cs"/>
              </a:rPr>
              <a:t> di </a:t>
            </a:r>
            <a:r>
              <a:rPr lang="en-US" sz="1200" b="0" i="0" u="none" strike="noStrike" kern="1200" dirty="0" err="1">
                <a:solidFill>
                  <a:schemeClr val="tx1"/>
                </a:solidFill>
                <a:effectLst/>
                <a:latin typeface="+mn-lt"/>
                <a:ea typeface="+mn-ea"/>
                <a:cs typeface="+mn-cs"/>
              </a:rPr>
              <a:t>bawah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undang-undang</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err="1">
                <a:solidFill>
                  <a:schemeClr val="tx1"/>
                </a:solidFill>
                <a:effectLst/>
                <a:latin typeface="+mn-lt"/>
                <a:ea typeface="+mn-ea"/>
                <a:cs typeface="+mn-cs"/>
              </a:rPr>
              <a:t>Ini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bermaksud</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bahawa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semua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warganegara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tanpa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mengira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latar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belakang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tunduk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kepada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undang-undang</a:t>
            </a:r>
            <a:r>
              <a:rPr lang="en-US" sz="1200" b="0" i="0" u="none" strike="noStrike" kern="1200" dirty="0">
                <a:solidFill>
                  <a:schemeClr val="tx1"/>
                </a:solidFill>
                <a:effectLst/>
                <a:latin typeface="+mn-lt"/>
                <a:ea typeface="+mn-ea"/>
                <a:cs typeface="+mn-cs"/>
              </a:rPr>
              <a:t> yang </a:t>
            </a:r>
            <a:r>
              <a:rPr lang="en-US" sz="1200" b="0" i="0" u="none" strike="noStrike" kern="1200" dirty="0" err="1">
                <a:solidFill>
                  <a:schemeClr val="tx1"/>
                </a:solidFill>
                <a:effectLst/>
                <a:latin typeface="+mn-lt"/>
                <a:ea typeface="+mn-ea"/>
                <a:cs typeface="+mn-cs"/>
              </a:rPr>
              <a:t>sama</a:t>
            </a:r>
            <a:r>
              <a:rPr lang="en-US" sz="1200" b="0" i="0" u="none" strike="noStrike" kern="1200" dirty="0">
                <a:solidFill>
                  <a:schemeClr val="tx1"/>
                </a:solidFill>
                <a:effectLst/>
                <a:latin typeface="+mn-lt"/>
                <a:ea typeface="+mn-ea"/>
                <a:cs typeface="+mn-cs"/>
              </a:rPr>
              <a:t> dan </a:t>
            </a:r>
            <a:r>
              <a:rPr lang="en-US" sz="1200" b="0" i="0" u="none" strike="noStrike" kern="1200" dirty="0" err="1">
                <a:solidFill>
                  <a:schemeClr val="tx1"/>
                </a:solidFill>
                <a:effectLst/>
                <a:latin typeface="+mn-lt"/>
                <a:ea typeface="+mn-ea"/>
                <a:cs typeface="+mn-cs"/>
              </a:rPr>
              <a:t>perlakuan</a:t>
            </a:r>
            <a:r>
              <a:rPr lang="en-US" sz="1200" b="0" i="0" u="none" strike="noStrike" kern="1200" dirty="0">
                <a:solidFill>
                  <a:schemeClr val="tx1"/>
                </a:solidFill>
                <a:effectLst/>
                <a:latin typeface="+mn-lt"/>
                <a:ea typeface="+mn-ea"/>
                <a:cs typeface="+mn-cs"/>
              </a:rPr>
              <a:t> yang </a:t>
            </a:r>
            <a:r>
              <a:rPr lang="en-US" sz="1200" b="0" i="0" u="none" strike="noStrike" kern="1200" dirty="0" err="1">
                <a:solidFill>
                  <a:schemeClr val="tx1"/>
                </a:solidFill>
                <a:effectLst/>
                <a:latin typeface="+mn-lt"/>
                <a:ea typeface="+mn-ea"/>
                <a:cs typeface="+mn-cs"/>
              </a:rPr>
              <a:t>adil</a:t>
            </a:r>
            <a:r>
              <a:rPr lang="en-US" sz="1200" b="0"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0" i="0" u="none" strike="noStrike" kern="1200" dirty="0" err="1">
                <a:solidFill>
                  <a:schemeClr val="tx1"/>
                </a:solidFill>
                <a:effectLst/>
                <a:latin typeface="+mn-lt"/>
                <a:ea typeface="+mn-ea"/>
                <a:cs typeface="+mn-cs"/>
              </a:rPr>
              <a:t>Ketiga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peningkatan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sistem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demokrasi</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Nilai </a:t>
            </a:r>
            <a:r>
              <a:rPr lang="en-US" sz="1200" b="0" i="0" u="none" strike="noStrike" kern="1200" dirty="0" err="1">
                <a:solidFill>
                  <a:schemeClr val="tx1"/>
                </a:solidFill>
                <a:effectLst/>
                <a:latin typeface="+mn-lt"/>
                <a:ea typeface="+mn-ea"/>
                <a:cs typeface="+mn-cs"/>
              </a:rPr>
              <a:t>teras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keyakinan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dapat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memperkuatkan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sistem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demokrasi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dengan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lebih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telus</a:t>
            </a:r>
            <a:r>
              <a:rPr lang="en-US" sz="1200" b="0" i="0" u="none" strike="noStrike" kern="1200" dirty="0">
                <a:solidFill>
                  <a:schemeClr val="tx1"/>
                </a:solidFill>
                <a:effectLst/>
                <a:latin typeface="+mn-lt"/>
                <a:ea typeface="+mn-ea"/>
                <a:cs typeface="+mn-cs"/>
              </a:rPr>
              <a:t> dan </a:t>
            </a:r>
            <a:r>
              <a:rPr lang="en-US" sz="1200" b="0" i="0" u="none" strike="noStrike" kern="1200" dirty="0" err="1">
                <a:solidFill>
                  <a:schemeClr val="tx1"/>
                </a:solidFill>
                <a:effectLst/>
                <a:latin typeface="+mn-lt"/>
                <a:ea typeface="+mn-ea"/>
                <a:cs typeface="+mn-cs"/>
              </a:rPr>
              <a:t>terbuka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melalui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penglibatan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pelbagai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pihak</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err="1">
                <a:solidFill>
                  <a:schemeClr val="tx1"/>
                </a:solidFill>
                <a:effectLst/>
                <a:latin typeface="+mn-lt"/>
                <a:ea typeface="+mn-ea"/>
                <a:cs typeface="+mn-cs"/>
              </a:rPr>
              <a:t>Melalui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keyakinan</a:t>
            </a:r>
            <a:r>
              <a:rPr lang="en-US" sz="1200" b="0" i="0" u="none" strike="noStrike" kern="1200" dirty="0">
                <a:solidFill>
                  <a:schemeClr val="tx1"/>
                </a:solidFill>
                <a:effectLst/>
                <a:latin typeface="+mn-lt"/>
                <a:ea typeface="+mn-ea"/>
                <a:cs typeface="+mn-cs"/>
              </a:rPr>
              <a:t> juga, </a:t>
            </a:r>
            <a:r>
              <a:rPr lang="en-US" sz="1200" b="0" i="0" u="none" strike="noStrike" kern="1200" dirty="0" err="1">
                <a:solidFill>
                  <a:schemeClr val="tx1"/>
                </a:solidFill>
                <a:effectLst/>
                <a:latin typeface="+mn-lt"/>
                <a:ea typeface="+mn-ea"/>
                <a:cs typeface="+mn-cs"/>
              </a:rPr>
              <a:t>masyarakat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dapat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melibatkan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diri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dalam</a:t>
            </a:r>
            <a:r>
              <a:rPr lang="en-US" sz="1200" b="0" i="0" u="none" strike="noStrike" kern="1200" dirty="0">
                <a:solidFill>
                  <a:schemeClr val="tx1"/>
                </a:solidFill>
                <a:effectLst/>
                <a:latin typeface="+mn-lt"/>
                <a:ea typeface="+mn-ea"/>
                <a:cs typeface="+mn-cs"/>
              </a:rPr>
              <a:t> proses </a:t>
            </a:r>
            <a:r>
              <a:rPr lang="en-US" sz="1200" b="0" i="0" u="none" strike="noStrike" kern="1200" dirty="0" err="1">
                <a:solidFill>
                  <a:schemeClr val="tx1"/>
                </a:solidFill>
                <a:effectLst/>
                <a:latin typeface="+mn-lt"/>
                <a:ea typeface="+mn-ea"/>
                <a:cs typeface="+mn-cs"/>
              </a:rPr>
              <a:t>membuat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sesuatu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dasar</a:t>
            </a:r>
            <a:r>
              <a:rPr lang="en-US" sz="1200" b="0"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0" i="0" u="none" strike="noStrike" kern="1200" dirty="0" err="1">
                <a:solidFill>
                  <a:schemeClr val="tx1"/>
                </a:solidFill>
                <a:effectLst/>
                <a:latin typeface="+mn-lt"/>
                <a:ea typeface="+mn-ea"/>
                <a:cs typeface="+mn-cs"/>
              </a:rPr>
              <a:t>Empat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pembuktian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tindakan</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Nilai </a:t>
            </a:r>
            <a:r>
              <a:rPr lang="en-US" sz="1200" b="0" i="0" u="none" strike="noStrike" kern="1200" dirty="0" err="1">
                <a:solidFill>
                  <a:schemeClr val="tx1"/>
                </a:solidFill>
                <a:effectLst/>
                <a:latin typeface="+mn-lt"/>
                <a:ea typeface="+mn-ea"/>
                <a:cs typeface="+mn-cs"/>
              </a:rPr>
              <a:t>teras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keyakinan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mendorong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tindakan</a:t>
            </a:r>
            <a:r>
              <a:rPr lang="en-US" sz="1200" b="0" i="0" u="none" strike="noStrike" kern="1200" dirty="0">
                <a:solidFill>
                  <a:schemeClr val="tx1"/>
                </a:solidFill>
                <a:effectLst/>
                <a:latin typeface="+mn-lt"/>
                <a:ea typeface="+mn-ea"/>
                <a:cs typeface="+mn-cs"/>
              </a:rPr>
              <a:t> yang </a:t>
            </a:r>
            <a:r>
              <a:rPr lang="en-US" sz="1200" b="0" i="0" u="none" strike="noStrike" kern="1200" dirty="0" err="1">
                <a:solidFill>
                  <a:schemeClr val="tx1"/>
                </a:solidFill>
                <a:effectLst/>
                <a:latin typeface="+mn-lt"/>
                <a:ea typeface="+mn-ea"/>
                <a:cs typeface="+mn-cs"/>
              </a:rPr>
              <a:t>konsisten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dengan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prinsip-prinsip</a:t>
            </a:r>
            <a:r>
              <a:rPr lang="en-US" sz="1200" b="0" i="0" u="none" strike="noStrike" kern="1200" dirty="0">
                <a:solidFill>
                  <a:schemeClr val="tx1"/>
                </a:solidFill>
                <a:effectLst/>
                <a:latin typeface="+mn-lt"/>
                <a:ea typeface="+mn-ea"/>
                <a:cs typeface="+mn-cs"/>
              </a:rPr>
              <a:t> yang </a:t>
            </a:r>
            <a:r>
              <a:rPr lang="en-US" sz="1200" b="0" i="0" u="none" strike="noStrike" kern="1200" dirty="0" err="1">
                <a:solidFill>
                  <a:schemeClr val="tx1"/>
                </a:solidFill>
                <a:effectLst/>
                <a:latin typeface="+mn-lt"/>
                <a:ea typeface="+mn-ea"/>
                <a:cs typeface="+mn-cs"/>
              </a:rPr>
              <a:t>diyakini</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err="1">
                <a:solidFill>
                  <a:schemeClr val="tx1"/>
                </a:solidFill>
                <a:effectLst/>
                <a:latin typeface="+mn-lt"/>
                <a:ea typeface="+mn-ea"/>
                <a:cs typeface="+mn-cs"/>
              </a:rPr>
              <a:t>Ini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bermakna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bahawa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setiap</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perancangan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dasar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atau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tindakan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pemerintah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harus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dibuktikan</a:t>
            </a:r>
            <a:r>
              <a:rPr lang="en-US" sz="1200" b="0" i="0" u="none" strike="noStrike" kern="1200" dirty="0">
                <a:solidFill>
                  <a:schemeClr val="tx1"/>
                </a:solidFill>
                <a:effectLst/>
                <a:latin typeface="+mn-lt"/>
                <a:ea typeface="+mn-ea"/>
                <a:cs typeface="+mn-cs"/>
              </a:rPr>
              <a:t> dan </a:t>
            </a:r>
            <a:r>
              <a:rPr lang="en-US" sz="1200" b="0" i="0" u="none" strike="noStrike" kern="1200" dirty="0" err="1">
                <a:solidFill>
                  <a:schemeClr val="tx1"/>
                </a:solidFill>
                <a:effectLst/>
                <a:latin typeface="+mn-lt"/>
                <a:ea typeface="+mn-ea"/>
                <a:cs typeface="+mn-cs"/>
              </a:rPr>
              <a:t>sejajar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dengan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nilai-nilai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bukan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hanya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sekadar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cakap</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kosong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semata-mata</a:t>
            </a:r>
            <a:r>
              <a:rPr lang="en-US" sz="1200" b="0"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0" i="0" u="none" strike="noStrike" kern="1200" dirty="0" err="1">
                <a:solidFill>
                  <a:schemeClr val="tx1"/>
                </a:solidFill>
                <a:effectLst/>
                <a:latin typeface="+mn-lt"/>
                <a:ea typeface="+mn-ea"/>
                <a:cs typeface="+mn-cs"/>
              </a:rPr>
              <a:t>Kelima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pemerkasaan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untuk</a:t>
            </a:r>
            <a:r>
              <a:rPr lang="en-US" sz="1200" b="0" i="0" u="none" strike="noStrike" kern="1200" dirty="0">
                <a:solidFill>
                  <a:schemeClr val="tx1"/>
                </a:solidFill>
                <a:effectLst/>
                <a:latin typeface="+mn-lt"/>
                <a:ea typeface="+mn-ea"/>
                <a:cs typeface="+mn-cs"/>
              </a:rPr>
              <a:t> masa </a:t>
            </a:r>
            <a:r>
              <a:rPr lang="en-US" sz="1200" b="0" i="0" u="none" strike="noStrike" kern="1200" dirty="0" err="1">
                <a:solidFill>
                  <a:schemeClr val="tx1"/>
                </a:solidFill>
                <a:effectLst/>
                <a:latin typeface="+mn-lt"/>
                <a:ea typeface="+mn-ea"/>
                <a:cs typeface="+mn-cs"/>
              </a:rPr>
              <a:t>depan</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Nilai </a:t>
            </a:r>
            <a:r>
              <a:rPr lang="en-US" sz="1200" b="0" i="0" u="none" strike="noStrike" kern="1200" dirty="0" err="1">
                <a:solidFill>
                  <a:schemeClr val="tx1"/>
                </a:solidFill>
                <a:effectLst/>
                <a:latin typeface="+mn-lt"/>
                <a:ea typeface="+mn-ea"/>
                <a:cs typeface="+mn-cs"/>
              </a:rPr>
              <a:t>teras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keyakinan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memberi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masyarakat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kekuatan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untuk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menghadapi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perubahan</a:t>
            </a:r>
            <a:r>
              <a:rPr lang="en-US" sz="1200" b="0" i="0" u="none" strike="noStrike" kern="1200" dirty="0">
                <a:solidFill>
                  <a:schemeClr val="tx1"/>
                </a:solidFill>
                <a:effectLst/>
                <a:latin typeface="+mn-lt"/>
                <a:ea typeface="+mn-ea"/>
                <a:cs typeface="+mn-cs"/>
              </a:rPr>
              <a:t> masa </a:t>
            </a:r>
            <a:r>
              <a:rPr lang="en-US" sz="1200" b="0" i="0" u="none" strike="noStrike" kern="1200" dirty="0" err="1">
                <a:solidFill>
                  <a:schemeClr val="tx1"/>
                </a:solidFill>
                <a:effectLst/>
                <a:latin typeface="+mn-lt"/>
                <a:ea typeface="+mn-ea"/>
                <a:cs typeface="+mn-cs"/>
              </a:rPr>
              <a:t>depan</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Nilai-</a:t>
            </a:r>
            <a:r>
              <a:rPr lang="en-US" sz="1200" b="0" i="0" u="none" strike="noStrike" kern="1200" dirty="0" err="1">
                <a:solidFill>
                  <a:schemeClr val="tx1"/>
                </a:solidFill>
                <a:effectLst/>
                <a:latin typeface="+mn-lt"/>
                <a:ea typeface="+mn-ea"/>
                <a:cs typeface="+mn-cs"/>
              </a:rPr>
              <a:t>nilai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membentuk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landasan</a:t>
            </a:r>
            <a:r>
              <a:rPr lang="en-US" sz="1200" b="0" i="0" u="none" strike="noStrike" kern="1200" dirty="0">
                <a:solidFill>
                  <a:schemeClr val="tx1"/>
                </a:solidFill>
                <a:effectLst/>
                <a:latin typeface="+mn-lt"/>
                <a:ea typeface="+mn-ea"/>
                <a:cs typeface="+mn-cs"/>
              </a:rPr>
              <a:t> moral dan </a:t>
            </a:r>
            <a:r>
              <a:rPr lang="en-US" sz="1200" b="0" i="0" u="none" strike="noStrike" kern="1200" dirty="0" err="1">
                <a:solidFill>
                  <a:schemeClr val="tx1"/>
                </a:solidFill>
                <a:effectLst/>
                <a:latin typeface="+mn-lt"/>
                <a:ea typeface="+mn-ea"/>
                <a:cs typeface="+mn-cs"/>
              </a:rPr>
              <a:t>etika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untuk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mengatasi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cabaran</a:t>
            </a:r>
            <a:r>
              <a:rPr lang="en-US" sz="1200" b="0" i="0" u="none" strike="noStrike" kern="1200" dirty="0">
                <a:solidFill>
                  <a:schemeClr val="tx1"/>
                </a:solidFill>
                <a:effectLst/>
                <a:latin typeface="+mn-lt"/>
                <a:ea typeface="+mn-ea"/>
                <a:cs typeface="+mn-cs"/>
              </a:rPr>
              <a:t> yang </a:t>
            </a:r>
            <a:r>
              <a:rPr lang="en-US" sz="1200" b="0" i="0" u="none" strike="noStrike" kern="1200" dirty="0" err="1">
                <a:solidFill>
                  <a:schemeClr val="tx1"/>
                </a:solidFill>
                <a:effectLst/>
                <a:latin typeface="+mn-lt"/>
                <a:ea typeface="+mn-ea"/>
                <a:cs typeface="+mn-cs"/>
              </a:rPr>
              <a:t>mungkin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timbul</a:t>
            </a:r>
            <a:r>
              <a:rPr lang="en-US" sz="1200" b="0" i="0" u="none" strike="noStrike" kern="1200" dirty="0">
                <a:solidFill>
                  <a:schemeClr val="tx1"/>
                </a:solidFill>
                <a:effectLst/>
                <a:latin typeface="+mn-lt"/>
                <a:ea typeface="+mn-ea"/>
                <a:cs typeface="+mn-cs"/>
              </a:rPr>
              <a:t> di masa </a:t>
            </a:r>
            <a:r>
              <a:rPr lang="en-US" sz="1200" b="0" i="0" u="none" strike="noStrike" kern="1200" dirty="0" err="1">
                <a:solidFill>
                  <a:schemeClr val="tx1"/>
                </a:solidFill>
                <a:effectLst/>
                <a:latin typeface="+mn-lt"/>
                <a:ea typeface="+mn-ea"/>
                <a:cs typeface="+mn-cs"/>
              </a:rPr>
              <a:t>depan</a:t>
            </a:r>
            <a:r>
              <a:rPr lang="en-US" sz="1200" b="0" i="0" u="none" strike="noStrike" kern="1200" dirty="0">
                <a:solidFill>
                  <a:schemeClr val="tx1"/>
                </a:solidFill>
                <a:effectLst/>
                <a:latin typeface="+mn-lt"/>
                <a:ea typeface="+mn-ea"/>
                <a:cs typeface="+mn-cs"/>
              </a:rPr>
              <a:t>.</a:t>
            </a:r>
            <a:endParaRPr lang="en-US" b="0" dirty="0">
              <a:effectLst/>
            </a:endParaRPr>
          </a:p>
        </p:txBody>
      </p:sp>
      <p:sp>
        <p:nvSpPr>
          <p:cNvPr id="4" name="Slide Number Placeholder 3"/>
          <p:cNvSpPr>
            <a:spLocks noGrp="1"/>
          </p:cNvSpPr>
          <p:nvPr>
            <p:ph type="sldNum" sz="quarter" idx="5"/>
          </p:nvPr>
        </p:nvSpPr>
        <p:spPr/>
        <p:txBody>
          <a:bodyPr/>
          <a:lstStyle/>
          <a:p>
            <a:fld id="{75157293-68F5-4353-900E-32F8DDCE5ED9}" type="slidenum">
              <a:rPr lang="en-MY" smtClean="0"/>
              <a:t>14</a:t>
            </a:fld>
            <a:endParaRPr lang="en-MY"/>
          </a:p>
        </p:txBody>
      </p:sp>
    </p:spTree>
    <p:extLst>
      <p:ext uri="{BB962C8B-B14F-4D97-AF65-F5344CB8AC3E}">
        <p14:creationId xmlns:p14="http://schemas.microsoft.com/office/powerpoint/2010/main" val="1846858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US" dirty="0"/>
              <a:t>Nilai teras </a:t>
            </a:r>
            <a:r>
              <a:rPr lang="en-US" dirty="0" err="1"/>
              <a:t>keyakinan</a:t>
            </a:r>
            <a:r>
              <a:rPr lang="en-US" dirty="0"/>
              <a:t> </a:t>
            </a:r>
            <a:r>
              <a:rPr lang="en-US" dirty="0" err="1"/>
              <a:t>mestilah</a:t>
            </a:r>
            <a:r>
              <a:rPr lang="en-US" dirty="0"/>
              <a:t> </a:t>
            </a:r>
            <a:r>
              <a:rPr lang="en-US" dirty="0" err="1"/>
              <a:t>menjadi</a:t>
            </a:r>
            <a:r>
              <a:rPr lang="en-US" dirty="0"/>
              <a:t> </a:t>
            </a:r>
            <a:r>
              <a:rPr lang="en-US" dirty="0" err="1"/>
              <a:t>asas</a:t>
            </a:r>
            <a:r>
              <a:rPr lang="en-US" dirty="0"/>
              <a:t> </a:t>
            </a:r>
            <a:r>
              <a:rPr lang="en-US" dirty="0" err="1"/>
              <a:t>utama</a:t>
            </a:r>
            <a:r>
              <a:rPr lang="en-US" dirty="0"/>
              <a:t> </a:t>
            </a:r>
            <a:r>
              <a:rPr lang="en-US" dirty="0" err="1"/>
              <a:t>dalam</a:t>
            </a:r>
            <a:r>
              <a:rPr lang="en-US" dirty="0"/>
              <a:t> </a:t>
            </a:r>
            <a:r>
              <a:rPr lang="en-US" dirty="0" err="1"/>
              <a:t>memulihkan</a:t>
            </a:r>
            <a:r>
              <a:rPr lang="en-US" dirty="0"/>
              <a:t> </a:t>
            </a:r>
            <a:r>
              <a:rPr lang="en-US" dirty="0" err="1"/>
              <a:t>semula</a:t>
            </a:r>
            <a:r>
              <a:rPr lang="en-US" dirty="0"/>
              <a:t> </a:t>
            </a:r>
            <a:r>
              <a:rPr lang="en-US" dirty="0" err="1"/>
              <a:t>keyakinan</a:t>
            </a:r>
            <a:r>
              <a:rPr lang="en-US" dirty="0"/>
              <a:t> </a:t>
            </a:r>
            <a:r>
              <a:rPr lang="en-US" dirty="0" err="1"/>
              <a:t>antara</a:t>
            </a:r>
            <a:r>
              <a:rPr lang="en-US" dirty="0"/>
              <a:t> </a:t>
            </a:r>
            <a:r>
              <a:rPr lang="en-US" dirty="0" err="1"/>
              <a:t>rakyat</a:t>
            </a:r>
            <a:r>
              <a:rPr lang="en-US" dirty="0"/>
              <a:t> dan </a:t>
            </a:r>
            <a:r>
              <a:rPr lang="en-US" dirty="0" err="1"/>
              <a:t>kerajaan</a:t>
            </a:r>
            <a:r>
              <a:rPr lang="en-US" dirty="0"/>
              <a:t>. </a:t>
            </a:r>
          </a:p>
          <a:p>
            <a:pPr marL="0" lvl="0" indent="0" algn="l" rtl="0">
              <a:spcBef>
                <a:spcPts val="0"/>
              </a:spcBef>
              <a:spcAft>
                <a:spcPts val="0"/>
              </a:spcAft>
              <a:buClr>
                <a:schemeClr val="dk1"/>
              </a:buClr>
              <a:buSzPts val="1200"/>
              <a:buFont typeface="Calibri"/>
              <a:buNone/>
            </a:pPr>
            <a:r>
              <a:rPr lang="en-US" dirty="0"/>
              <a:t>Mari </a:t>
            </a:r>
            <a:r>
              <a:rPr lang="en-US" dirty="0" err="1"/>
              <a:t>kita</a:t>
            </a:r>
            <a:r>
              <a:rPr lang="en-US" dirty="0"/>
              <a:t> </a:t>
            </a:r>
            <a:r>
              <a:rPr lang="en-US" dirty="0" err="1"/>
              <a:t>lihat</a:t>
            </a:r>
            <a:r>
              <a:rPr lang="en-US" dirty="0"/>
              <a:t> Model </a:t>
            </a:r>
            <a:r>
              <a:rPr lang="en-US" dirty="0" err="1"/>
              <a:t>Membina</a:t>
            </a:r>
            <a:r>
              <a:rPr lang="en-US" dirty="0"/>
              <a:t> </a:t>
            </a:r>
            <a:r>
              <a:rPr lang="en-US" dirty="0" err="1"/>
              <a:t>Keyakinan</a:t>
            </a:r>
            <a:r>
              <a:rPr lang="en-US" dirty="0"/>
              <a:t> (</a:t>
            </a:r>
            <a:r>
              <a:rPr lang="en-US" i="1" dirty="0"/>
              <a:t>Building Trust) </a:t>
            </a:r>
            <a:r>
              <a:rPr lang="en-US" i="0" dirty="0"/>
              <a:t>yang </a:t>
            </a:r>
            <a:r>
              <a:rPr lang="en-US" i="0" dirty="0" err="1"/>
              <a:t>dirangka</a:t>
            </a:r>
            <a:r>
              <a:rPr lang="en-US" i="0" dirty="0"/>
              <a:t> oleh Kevin Eikenberry dan Wayne Turmel </a:t>
            </a:r>
            <a:r>
              <a:rPr lang="en-US" i="0" dirty="0" err="1"/>
              <a:t>dalam</a:t>
            </a:r>
            <a:r>
              <a:rPr lang="en-US" i="0" dirty="0"/>
              <a:t> </a:t>
            </a:r>
            <a:r>
              <a:rPr lang="en-US" i="0" dirty="0" err="1"/>
              <a:t>penulisan</a:t>
            </a:r>
            <a:r>
              <a:rPr lang="en-US" i="0" dirty="0"/>
              <a:t> </a:t>
            </a:r>
            <a:r>
              <a:rPr lang="en-US" i="0" dirty="0" err="1"/>
              <a:t>buku</a:t>
            </a:r>
            <a:r>
              <a:rPr lang="en-US" i="0" dirty="0"/>
              <a:t> </a:t>
            </a:r>
            <a:r>
              <a:rPr lang="en-US" i="0" dirty="0" err="1"/>
              <a:t>mereka</a:t>
            </a:r>
            <a:r>
              <a:rPr lang="en-US" i="0" dirty="0"/>
              <a:t> </a:t>
            </a:r>
            <a:r>
              <a:rPr lang="en-US" i="0" dirty="0" err="1"/>
              <a:t>bertajuk</a:t>
            </a:r>
            <a:r>
              <a:rPr lang="en-US" i="0" dirty="0"/>
              <a:t> </a:t>
            </a:r>
            <a:r>
              <a:rPr lang="en-US" i="1" dirty="0"/>
              <a:t>The Long-Distance Leader </a:t>
            </a:r>
            <a:r>
              <a:rPr lang="en-US" i="0" dirty="0"/>
              <a:t>yang </a:t>
            </a:r>
            <a:r>
              <a:rPr lang="en-US" i="0" dirty="0" err="1"/>
              <a:t>boleh</a:t>
            </a:r>
            <a:r>
              <a:rPr lang="en-US" i="0" dirty="0"/>
              <a:t> </a:t>
            </a:r>
            <a:r>
              <a:rPr lang="en-US" i="0" dirty="0" err="1"/>
              <a:t>dijadikan</a:t>
            </a:r>
            <a:r>
              <a:rPr lang="en-US" i="0" dirty="0"/>
              <a:t> </a:t>
            </a:r>
            <a:r>
              <a:rPr lang="en-US" i="0" dirty="0" err="1"/>
              <a:t>sebagai</a:t>
            </a:r>
            <a:r>
              <a:rPr lang="en-US" i="0" dirty="0"/>
              <a:t> </a:t>
            </a:r>
            <a:r>
              <a:rPr lang="en-US" i="0" dirty="0" err="1"/>
              <a:t>panduan</a:t>
            </a:r>
            <a:r>
              <a:rPr lang="en-US" i="0" dirty="0"/>
              <a:t> </a:t>
            </a:r>
            <a:r>
              <a:rPr lang="en-US" i="0" dirty="0" err="1"/>
              <a:t>merealisasikan</a:t>
            </a:r>
            <a:r>
              <a:rPr lang="en-US" i="0" dirty="0"/>
              <a:t> </a:t>
            </a:r>
            <a:r>
              <a:rPr lang="en-US" i="0" dirty="0" err="1"/>
              <a:t>visi</a:t>
            </a:r>
            <a:r>
              <a:rPr lang="en-US" i="0" dirty="0"/>
              <a:t> </a:t>
            </a:r>
            <a:r>
              <a:rPr lang="en-US" i="0" dirty="0" err="1"/>
              <a:t>nilai</a:t>
            </a:r>
            <a:r>
              <a:rPr lang="en-US" i="0" dirty="0"/>
              <a:t> teras </a:t>
            </a:r>
            <a:r>
              <a:rPr lang="en-US" i="0" dirty="0" err="1"/>
              <a:t>keyakinan</a:t>
            </a:r>
            <a:r>
              <a:rPr lang="en-US" i="0" dirty="0"/>
              <a:t>.</a:t>
            </a:r>
            <a:endParaRPr lang="en-US" i="1"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Model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menggabungkan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tiga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elemen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iaitu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Tujuan</a:t>
            </a:r>
            <a:r>
              <a:rPr lang="en-US" sz="1200" b="0" i="0" dirty="0">
                <a:solidFill>
                  <a:schemeClr val="dk1"/>
                </a:solidFill>
                <a:latin typeface="Calibri"/>
                <a:ea typeface="Calibri"/>
                <a:cs typeface="Calibri"/>
                <a:sym typeface="Calibri"/>
              </a:rPr>
              <a:t> Bersama (</a:t>
            </a:r>
            <a:r>
              <a:rPr lang="en-US" sz="1200" b="0" i="1" u="none" dirty="0">
                <a:solidFill>
                  <a:schemeClr val="dk1"/>
                </a:solidFill>
                <a:latin typeface="Calibri"/>
                <a:ea typeface="Calibri"/>
                <a:cs typeface="Calibri"/>
                <a:sym typeface="Calibri"/>
              </a:rPr>
              <a:t>Common Purpose</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Kecekapan</a:t>
            </a:r>
            <a:r>
              <a:rPr lang="en-US" sz="1200" b="0" i="0" dirty="0">
                <a:solidFill>
                  <a:schemeClr val="dk1"/>
                </a:solidFill>
                <a:latin typeface="Calibri"/>
                <a:ea typeface="Calibri"/>
                <a:cs typeface="Calibri"/>
                <a:sym typeface="Calibri"/>
              </a:rPr>
              <a:t> (</a:t>
            </a:r>
            <a:r>
              <a:rPr lang="en-US" sz="1200" b="0" i="1" dirty="0">
                <a:solidFill>
                  <a:schemeClr val="dk1"/>
                </a:solidFill>
                <a:latin typeface="Calibri"/>
                <a:ea typeface="Calibri"/>
                <a:cs typeface="Calibri"/>
                <a:sym typeface="Calibri"/>
              </a:rPr>
              <a:t>Competence</a:t>
            </a:r>
            <a:r>
              <a:rPr lang="en-US" sz="1200" b="0" i="0" dirty="0">
                <a:solidFill>
                  <a:schemeClr val="dk1"/>
                </a:solidFill>
                <a:latin typeface="Calibri"/>
                <a:ea typeface="Calibri"/>
                <a:cs typeface="Calibri"/>
                <a:sym typeface="Calibri"/>
              </a:rPr>
              <a:t>), dan Motif (</a:t>
            </a:r>
            <a:r>
              <a:rPr lang="en-US" sz="1200" b="0" i="1" dirty="0">
                <a:solidFill>
                  <a:schemeClr val="dk1"/>
                </a:solidFill>
                <a:latin typeface="Calibri"/>
                <a:ea typeface="Calibri"/>
                <a:cs typeface="Calibri"/>
                <a:sym typeface="Calibri"/>
              </a:rPr>
              <a:t>Motives</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membina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keyakinan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antara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Kerajaaan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konteks</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elemen-elemen</a:t>
            </a:r>
            <a:r>
              <a:rPr lang="en-US" sz="1200" b="0" i="0" dirty="0">
                <a:solidFill>
                  <a:schemeClr val="dk1"/>
                </a:solidFill>
                <a:latin typeface="Calibri"/>
                <a:ea typeface="Calibri"/>
                <a:cs typeface="Calibri"/>
                <a:sym typeface="Calibri"/>
              </a:rPr>
              <a:t> model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boleh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didefinisikan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seperti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berikut</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err="1"/>
              <a:t>Elemen</a:t>
            </a:r>
            <a:r>
              <a:rPr lang="en-US" dirty="0"/>
              <a:t> </a:t>
            </a:r>
            <a:r>
              <a:rPr lang="en-US" dirty="0" err="1"/>
              <a:t>pertama</a:t>
            </a:r>
            <a:r>
              <a:rPr lang="en-US" dirty="0"/>
              <a:t> </a:t>
            </a:r>
            <a:r>
              <a:rPr lang="en-US" dirty="0" err="1"/>
              <a:t>dalam</a:t>
            </a:r>
            <a:r>
              <a:rPr lang="en-US" dirty="0"/>
              <a:t> model </a:t>
            </a:r>
            <a:r>
              <a:rPr lang="en-US" dirty="0" err="1"/>
              <a:t>ini</a:t>
            </a:r>
            <a:r>
              <a:rPr lang="en-US" dirty="0"/>
              <a:t> </a:t>
            </a:r>
            <a:r>
              <a:rPr lang="en-US" dirty="0" err="1"/>
              <a:t>ialah</a:t>
            </a:r>
            <a:r>
              <a:rPr lang="en-US" dirty="0"/>
              <a:t> </a:t>
            </a:r>
            <a:r>
              <a:rPr lang="en-US" dirty="0" err="1"/>
              <a:t>Tujuan</a:t>
            </a:r>
            <a:r>
              <a:rPr lang="en-US" dirty="0"/>
              <a:t> Bersama </a:t>
            </a:r>
            <a:r>
              <a:rPr lang="en-US" i="1" dirty="0"/>
              <a:t>(Common Purpose).</a:t>
            </a:r>
            <a:endParaRPr lang="en-US" dirty="0"/>
          </a:p>
          <a:p>
            <a:pPr marL="0" lvl="0" indent="0" algn="l" rtl="0">
              <a:spcBef>
                <a:spcPts val="0"/>
              </a:spcBef>
              <a:spcAft>
                <a:spcPts val="0"/>
              </a:spcAft>
              <a:buClr>
                <a:schemeClr val="dk1"/>
              </a:buClr>
              <a:buSzPts val="1200"/>
              <a:buFont typeface="Calibri"/>
              <a:buNone/>
            </a:pPr>
            <a:r>
              <a:rPr lang="en-US" dirty="0" err="1"/>
              <a:t>Ini</a:t>
            </a:r>
            <a:r>
              <a:rPr lang="en-US" dirty="0"/>
              <a:t> </a:t>
            </a:r>
            <a:r>
              <a:rPr lang="en-US" dirty="0" err="1"/>
              <a:t>adalah</a:t>
            </a:r>
            <a:r>
              <a:rPr lang="en-US" dirty="0"/>
              <a:t> </a:t>
            </a:r>
            <a:r>
              <a:rPr lang="en-US" dirty="0" err="1"/>
              <a:t>tunjang</a:t>
            </a:r>
            <a:r>
              <a:rPr lang="en-US" dirty="0"/>
              <a:t> </a:t>
            </a:r>
            <a:r>
              <a:rPr lang="en-US" dirty="0" err="1"/>
              <a:t>utama</a:t>
            </a:r>
            <a:r>
              <a:rPr lang="en-US" dirty="0"/>
              <a:t> </a:t>
            </a:r>
            <a:r>
              <a:rPr lang="en-US" dirty="0" err="1"/>
              <a:t>kepada</a:t>
            </a:r>
            <a:r>
              <a:rPr lang="en-US" dirty="0"/>
              <a:t> </a:t>
            </a:r>
            <a:r>
              <a:rPr lang="en-US" dirty="0" err="1"/>
              <a:t>asas</a:t>
            </a:r>
            <a:r>
              <a:rPr lang="en-US" dirty="0"/>
              <a:t> </a:t>
            </a:r>
            <a:r>
              <a:rPr lang="en-US" dirty="0" err="1"/>
              <a:t>keyakinan</a:t>
            </a:r>
            <a:r>
              <a:rPr lang="en-US" dirty="0"/>
              <a:t>.</a:t>
            </a:r>
          </a:p>
          <a:p>
            <a:pPr marL="0" lvl="0" indent="0" algn="l" rtl="0">
              <a:spcBef>
                <a:spcPts val="0"/>
              </a:spcBef>
              <a:spcAft>
                <a:spcPts val="0"/>
              </a:spcAft>
              <a:buClr>
                <a:schemeClr val="dk1"/>
              </a:buClr>
              <a:buSzPts val="1200"/>
              <a:buFont typeface="Calibri"/>
              <a:buNone/>
            </a:pPr>
            <a:r>
              <a:rPr lang="en-US" dirty="0" err="1"/>
              <a:t>Ia</a:t>
            </a:r>
            <a:r>
              <a:rPr lang="en-US" dirty="0"/>
              <a:t> </a:t>
            </a:r>
            <a:r>
              <a:rPr lang="en-US" dirty="0" err="1"/>
              <a:t>menyatukan</a:t>
            </a:r>
            <a:r>
              <a:rPr lang="en-US" dirty="0"/>
              <a:t> </a:t>
            </a:r>
            <a:r>
              <a:rPr lang="en-US" dirty="0" err="1"/>
              <a:t>segala-galanya</a:t>
            </a:r>
            <a:r>
              <a:rPr lang="en-US" dirty="0"/>
              <a:t>, </a:t>
            </a:r>
            <a:r>
              <a:rPr lang="en-US" dirty="0" err="1"/>
              <a:t>sama</a:t>
            </a:r>
            <a:r>
              <a:rPr lang="en-US" dirty="0"/>
              <a:t> </a:t>
            </a:r>
            <a:r>
              <a:rPr lang="en-US" dirty="0" err="1"/>
              <a:t>seperti</a:t>
            </a:r>
            <a:r>
              <a:rPr lang="en-US" dirty="0"/>
              <a:t> </a:t>
            </a:r>
            <a:r>
              <a:rPr lang="en-US" dirty="0" err="1"/>
              <a:t>fungsi</a:t>
            </a:r>
            <a:r>
              <a:rPr lang="en-US" dirty="0"/>
              <a:t> </a:t>
            </a:r>
            <a:r>
              <a:rPr lang="en-US" dirty="0" err="1"/>
              <a:t>tiang</a:t>
            </a:r>
            <a:r>
              <a:rPr lang="en-US" dirty="0"/>
              <a:t> </a:t>
            </a:r>
            <a:r>
              <a:rPr lang="en-US" dirty="0" err="1"/>
              <a:t>atau</a:t>
            </a:r>
            <a:r>
              <a:rPr lang="en-US" dirty="0"/>
              <a:t> </a:t>
            </a:r>
            <a:r>
              <a:rPr lang="en-US" dirty="0" err="1"/>
              <a:t>menara</a:t>
            </a:r>
            <a:r>
              <a:rPr lang="en-US" dirty="0"/>
              <a:t> pada </a:t>
            </a:r>
            <a:r>
              <a:rPr lang="en-US" dirty="0" err="1"/>
              <a:t>jambatan</a:t>
            </a:r>
            <a:r>
              <a:rPr lang="en-US" dirty="0"/>
              <a:t> </a:t>
            </a:r>
            <a:r>
              <a:rPr lang="en-US" dirty="0" err="1"/>
              <a:t>gantung</a:t>
            </a:r>
            <a:r>
              <a:rPr lang="en-US" dirty="0"/>
              <a:t>. </a:t>
            </a:r>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Tujuan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bersama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hubungan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antara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merujuk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kepada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aspirasi</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matlamat</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sama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iaitu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mencipta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kehidupan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lebih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baik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bagi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seluruh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melibatkan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kerjasama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mencapai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tujuan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bersama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seperti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pembangunan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ekonomi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peningkatan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perkhidmatan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awam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peningkatan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kualiti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hidup</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aspek-aspek</a:t>
            </a:r>
            <a:r>
              <a:rPr lang="en-US" sz="1200" b="0" i="0" dirty="0">
                <a:solidFill>
                  <a:schemeClr val="dk1"/>
                </a:solidFill>
                <a:latin typeface="Calibri"/>
                <a:ea typeface="Calibri"/>
                <a:cs typeface="Calibri"/>
                <a:sym typeface="Calibri"/>
              </a:rPr>
              <a:t> lain yang </a:t>
            </a:r>
            <a:r>
              <a:rPr lang="en-US" sz="1200" b="0" i="0" dirty="0" err="1">
                <a:solidFill>
                  <a:schemeClr val="dk1"/>
                </a:solidFill>
                <a:latin typeface="Calibri"/>
                <a:ea typeface="Calibri"/>
                <a:cs typeface="Calibri"/>
                <a:sym typeface="Calibri"/>
              </a:rPr>
              <a:t>menguntungkan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dan negara.</a:t>
            </a:r>
            <a:endParaRPr lang="en-US" dirty="0"/>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dirty="0" err="1"/>
              <a:t>Elemen</a:t>
            </a:r>
            <a:r>
              <a:rPr lang="en-US" dirty="0"/>
              <a:t> </a:t>
            </a:r>
            <a:r>
              <a:rPr lang="en-US" dirty="0" err="1"/>
              <a:t>kedua</a:t>
            </a:r>
            <a:r>
              <a:rPr lang="en-US" dirty="0"/>
              <a:t> </a:t>
            </a:r>
            <a:r>
              <a:rPr lang="en-US" dirty="0" err="1"/>
              <a:t>ialah</a:t>
            </a:r>
            <a:r>
              <a:rPr lang="en-US" dirty="0"/>
              <a:t> </a:t>
            </a:r>
            <a:r>
              <a:rPr lang="en-US" dirty="0" err="1"/>
              <a:t>Kecekapan</a:t>
            </a:r>
            <a:r>
              <a:rPr lang="en-US" dirty="0"/>
              <a:t> </a:t>
            </a:r>
            <a:r>
              <a:rPr lang="en-US" i="1" dirty="0"/>
              <a:t>(Competence).</a:t>
            </a:r>
            <a:endParaRPr lang="en-US" dirty="0"/>
          </a:p>
          <a:p>
            <a:pPr marL="0" lvl="0" indent="0" algn="l" rtl="0">
              <a:spcBef>
                <a:spcPts val="0"/>
              </a:spcBef>
              <a:spcAft>
                <a:spcPts val="0"/>
              </a:spcAft>
              <a:buNone/>
            </a:pPr>
            <a:r>
              <a:rPr lang="en-US" sz="1200" b="0" i="0" dirty="0" err="1">
                <a:solidFill>
                  <a:schemeClr val="dk1"/>
                </a:solidFill>
                <a:latin typeface="Calibri"/>
                <a:ea typeface="Calibri"/>
                <a:cs typeface="Calibri"/>
                <a:sym typeface="Calibri"/>
              </a:rPr>
              <a:t>Keyakinan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konteks</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berkaitan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keyakinan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bahawa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mempunyai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keupayaan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pengetahuan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dasar-dasar</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diperlukan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menguruskan</a:t>
            </a:r>
            <a:r>
              <a:rPr lang="en-US" sz="1200" b="0" i="0" dirty="0">
                <a:solidFill>
                  <a:schemeClr val="dk1"/>
                </a:solidFill>
                <a:latin typeface="Calibri"/>
                <a:ea typeface="Calibri"/>
                <a:cs typeface="Calibri"/>
                <a:sym typeface="Calibri"/>
              </a:rPr>
              <a:t> negara dan </a:t>
            </a:r>
            <a:r>
              <a:rPr lang="en-US" sz="1200" b="0" i="0" dirty="0" err="1">
                <a:solidFill>
                  <a:schemeClr val="dk1"/>
                </a:solidFill>
                <a:latin typeface="Calibri"/>
                <a:ea typeface="Calibri"/>
                <a:cs typeface="Calibri"/>
                <a:sym typeface="Calibri"/>
              </a:rPr>
              <a:t>melayani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berkesan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Kecekapan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merangkumi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kemampuan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merancang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mengurus</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melaksanakan</a:t>
            </a:r>
            <a:r>
              <a:rPr lang="en-US" sz="1200" b="0" i="0" dirty="0">
                <a:solidFill>
                  <a:schemeClr val="dk1"/>
                </a:solidFill>
                <a:latin typeface="Calibri"/>
                <a:ea typeface="Calibri"/>
                <a:cs typeface="Calibri"/>
                <a:sym typeface="Calibri"/>
              </a:rPr>
              <a:t> program-program yang </a:t>
            </a:r>
            <a:r>
              <a:rPr lang="en-US" sz="1200" b="0" i="0" dirty="0" err="1">
                <a:solidFill>
                  <a:schemeClr val="dk1"/>
                </a:solidFill>
                <a:latin typeface="Calibri"/>
                <a:ea typeface="Calibri"/>
                <a:cs typeface="Calibri"/>
                <a:sym typeface="Calibri"/>
              </a:rPr>
              <a:t>menyokong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kesejahteraan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err="1">
                <a:solidFill>
                  <a:schemeClr val="dk1"/>
                </a:solidFill>
                <a:latin typeface="Calibri"/>
                <a:ea typeface="Calibri"/>
                <a:cs typeface="Calibri"/>
                <a:sym typeface="Calibri"/>
              </a:rPr>
              <a:t>Elemen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ketiga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ialah</a:t>
            </a:r>
            <a:r>
              <a:rPr lang="en-US" sz="1200" b="0" i="0" dirty="0">
                <a:solidFill>
                  <a:schemeClr val="dk1"/>
                </a:solidFill>
                <a:latin typeface="Calibri"/>
                <a:ea typeface="Calibri"/>
                <a:cs typeface="Calibri"/>
                <a:sym typeface="Calibri"/>
              </a:rPr>
              <a:t> Motif (</a:t>
            </a:r>
            <a:r>
              <a:rPr lang="en-US" sz="1200" b="0" i="1" dirty="0">
                <a:solidFill>
                  <a:schemeClr val="dk1"/>
                </a:solidFill>
                <a:latin typeface="Calibri"/>
                <a:ea typeface="Calibri"/>
                <a:cs typeface="Calibri"/>
                <a:sym typeface="Calibri"/>
              </a:rPr>
              <a:t>Motives).</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Motif </a:t>
            </a:r>
            <a:r>
              <a:rPr lang="en-US" sz="1200" b="0" i="0" dirty="0" err="1">
                <a:solidFill>
                  <a:schemeClr val="dk1"/>
                </a:solidFill>
                <a:latin typeface="Calibri"/>
                <a:ea typeface="Calibri"/>
                <a:cs typeface="Calibri"/>
                <a:sym typeface="Calibri"/>
              </a:rPr>
              <a:t>dalam</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konteks</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merujuk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kepada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dorongan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menjalankan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tanggungjawab</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mereka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integriti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ketelusan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kepentingan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terbaik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merangkumi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komitmen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memberi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tumpuan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kepada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kesejahteraan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berbanding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kepentingan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peribadi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atau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kumpulan</a:t>
            </a:r>
            <a:r>
              <a:rPr lang="en-US" sz="1200" b="0" i="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Model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dapat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membantu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membangun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keyakinan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kerjasama</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positif</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antara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Dengan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tujuan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bersama</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jelas</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dasar-dasar</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amalan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kompeten</a:t>
            </a:r>
            <a:r>
              <a:rPr lang="en-US" sz="1200" b="0" i="0" dirty="0">
                <a:solidFill>
                  <a:schemeClr val="dk1"/>
                </a:solidFill>
                <a:latin typeface="Calibri"/>
                <a:ea typeface="Calibri"/>
                <a:cs typeface="Calibri"/>
                <a:sym typeface="Calibri"/>
              </a:rPr>
              <a:t>, dan motif yang </a:t>
            </a:r>
            <a:r>
              <a:rPr lang="en-US" sz="1200" b="0" i="0" dirty="0" err="1">
                <a:solidFill>
                  <a:schemeClr val="dk1"/>
                </a:solidFill>
                <a:latin typeface="Calibri"/>
                <a:ea typeface="Calibri"/>
                <a:cs typeface="Calibri"/>
                <a:sym typeface="Calibri"/>
              </a:rPr>
              <a:t>tertumpu</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kepada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kesejahteraan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masyarakat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keyakinan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antara</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rakyat</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kerajaan</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dapat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ditingkatkan</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hal</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ini</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penting</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untuk</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mencipta</a:t>
            </a:r>
            <a:r>
              <a:rPr lang="en-US" sz="1200" b="0" i="0" dirty="0">
                <a:solidFill>
                  <a:schemeClr val="dk1"/>
                </a:solidFill>
                <a:latin typeface="Calibri"/>
                <a:ea typeface="Calibri"/>
                <a:cs typeface="Calibri"/>
                <a:sym typeface="Calibri"/>
              </a:rPr>
              <a:t> masa </a:t>
            </a:r>
            <a:r>
              <a:rPr lang="en-US" sz="1200" b="0" i="0" dirty="0" err="1">
                <a:solidFill>
                  <a:schemeClr val="dk1"/>
                </a:solidFill>
                <a:latin typeface="Calibri"/>
                <a:ea typeface="Calibri"/>
                <a:cs typeface="Calibri"/>
                <a:sym typeface="Calibri"/>
              </a:rPr>
              <a:t>depan</a:t>
            </a:r>
            <a:r>
              <a:rPr lang="en-US" sz="1200" b="0" i="0" dirty="0">
                <a:solidFill>
                  <a:schemeClr val="dk1"/>
                </a:solidFill>
                <a:latin typeface="Calibri"/>
                <a:ea typeface="Calibri"/>
                <a:cs typeface="Calibri"/>
                <a:sym typeface="Calibri"/>
              </a:rPr>
              <a:t> yang </a:t>
            </a:r>
            <a:r>
              <a:rPr lang="en-US" sz="1200" b="0" i="0" dirty="0" err="1">
                <a:solidFill>
                  <a:schemeClr val="dk1"/>
                </a:solidFill>
                <a:latin typeface="Calibri"/>
                <a:ea typeface="Calibri"/>
                <a:cs typeface="Calibri"/>
                <a:sym typeface="Calibri"/>
              </a:rPr>
              <a:t>lebih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baik</a:t>
            </a:r>
            <a:r>
              <a:rPr lang="en-US" sz="1200" b="0" i="0" dirty="0">
                <a:solidFill>
                  <a:schemeClr val="dk1"/>
                </a:solidFill>
                <a:latin typeface="Calibri"/>
                <a:ea typeface="Calibri"/>
                <a:cs typeface="Calibri"/>
                <a:sym typeface="Calibri"/>
              </a:rPr>
              <a:t> dan </a:t>
            </a:r>
            <a:r>
              <a:rPr lang="en-US" sz="1200" b="0" i="0" dirty="0" err="1">
                <a:solidFill>
                  <a:schemeClr val="dk1"/>
                </a:solidFill>
                <a:latin typeface="Calibri"/>
                <a:ea typeface="Calibri"/>
                <a:cs typeface="Calibri"/>
                <a:sym typeface="Calibri"/>
              </a:rPr>
              <a:t>lebih</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berdaya</a:t>
            </a:r>
            <a:r>
              <a:rPr lang="en-US" sz="1200" b="0" i="0" dirty="0">
                <a:solidFill>
                  <a:schemeClr val="dk1"/>
                </a:solidFill>
                <a:latin typeface="Calibri"/>
                <a:ea typeface="Calibri"/>
                <a:cs typeface="Calibri"/>
                <a:sym typeface="Calibri"/>
              </a:rPr>
              <a:t> di </a:t>
            </a:r>
            <a:r>
              <a:rPr lang="en-US" sz="1200" b="0" i="0" dirty="0" err="1">
                <a:solidFill>
                  <a:schemeClr val="dk1"/>
                </a:solidFill>
                <a:latin typeface="Calibri"/>
                <a:ea typeface="Calibri"/>
                <a:cs typeface="Calibri"/>
                <a:sym typeface="Calibri"/>
              </a:rPr>
              <a:t>sebuah</a:t>
            </a:r>
            <a:r>
              <a:rPr lang="en-US" sz="1200" b="0" i="0" dirty="0">
                <a:solidFill>
                  <a:schemeClr val="dk1"/>
                </a:solidFill>
                <a:latin typeface="Calibri"/>
                <a:ea typeface="Calibri"/>
                <a:cs typeface="Calibri"/>
                <a:sym typeface="Calibri"/>
              </a:rPr>
              <a:t> negara.</a:t>
            </a:r>
            <a:endParaRPr lang="en-US" dirty="0"/>
          </a:p>
          <a:p>
            <a:endParaRPr lang="en-MY" dirty="0"/>
          </a:p>
        </p:txBody>
      </p:sp>
      <p:sp>
        <p:nvSpPr>
          <p:cNvPr id="4" name="Slide Number Placeholder 3"/>
          <p:cNvSpPr>
            <a:spLocks noGrp="1"/>
          </p:cNvSpPr>
          <p:nvPr>
            <p:ph type="sldNum" sz="quarter" idx="5"/>
          </p:nvPr>
        </p:nvSpPr>
        <p:spPr/>
        <p:txBody>
          <a:bodyPr/>
          <a:lstStyle/>
          <a:p>
            <a:fld id="{75157293-68F5-4353-900E-32F8DDCE5ED9}" type="slidenum">
              <a:rPr lang="en-MY" smtClean="0"/>
              <a:t>15</a:t>
            </a:fld>
            <a:endParaRPr lang="en-MY"/>
          </a:p>
        </p:txBody>
      </p:sp>
    </p:spTree>
    <p:extLst>
      <p:ext uri="{BB962C8B-B14F-4D97-AF65-F5344CB8AC3E}">
        <p14:creationId xmlns:p14="http://schemas.microsoft.com/office/powerpoint/2010/main" val="255581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err="1"/>
              <a:t>Ternyata</a:t>
            </a:r>
            <a:r>
              <a:rPr lang="en-MY" dirty="0"/>
              <a:t> </a:t>
            </a:r>
            <a:r>
              <a:rPr lang="en-MY" dirty="0" err="1"/>
              <a:t>masalah</a:t>
            </a:r>
            <a:r>
              <a:rPr lang="en-MY" dirty="0"/>
              <a:t> </a:t>
            </a:r>
            <a:r>
              <a:rPr lang="en-MY" dirty="0" err="1"/>
              <a:t>utama</a:t>
            </a:r>
            <a:r>
              <a:rPr lang="en-MY" dirty="0"/>
              <a:t> yang </a:t>
            </a:r>
            <a:r>
              <a:rPr lang="en-MY" dirty="0" err="1"/>
              <a:t>kita</a:t>
            </a:r>
            <a:r>
              <a:rPr lang="en-MY" dirty="0"/>
              <a:t> </a:t>
            </a:r>
            <a:r>
              <a:rPr lang="en-MY" dirty="0" err="1"/>
              <a:t>hadapi</a:t>
            </a:r>
            <a:r>
              <a:rPr lang="en-MY" dirty="0"/>
              <a:t> pada </a:t>
            </a:r>
            <a:r>
              <a:rPr lang="en-MY" dirty="0" err="1"/>
              <a:t>detik</a:t>
            </a:r>
            <a:r>
              <a:rPr lang="en-MY" dirty="0"/>
              <a:t> </a:t>
            </a:r>
            <a:r>
              <a:rPr lang="en-MY" dirty="0" err="1"/>
              <a:t>ini</a:t>
            </a:r>
            <a:r>
              <a:rPr lang="en-MY" dirty="0"/>
              <a:t> </a:t>
            </a:r>
            <a:r>
              <a:rPr lang="en-MY" dirty="0" err="1"/>
              <a:t>adalah</a:t>
            </a:r>
            <a:r>
              <a:rPr lang="en-MY" dirty="0"/>
              <a:t> </a:t>
            </a:r>
            <a:r>
              <a:rPr lang="en-MY" dirty="0" err="1"/>
              <a:t>krisis</a:t>
            </a:r>
            <a:r>
              <a:rPr lang="en-MY" dirty="0"/>
              <a:t> </a:t>
            </a:r>
            <a:r>
              <a:rPr lang="en-MY" dirty="0" err="1"/>
              <a:t>keyakinan</a:t>
            </a:r>
            <a:r>
              <a:rPr lang="en-MY" dirty="0"/>
              <a:t> yang </a:t>
            </a:r>
            <a:r>
              <a:rPr lang="en-MY" dirty="0" err="1"/>
              <a:t>ketara</a:t>
            </a:r>
            <a:r>
              <a:rPr lang="en-MY" dirty="0"/>
              <a:t> </a:t>
            </a:r>
            <a:r>
              <a:rPr lang="en-MY" dirty="0" err="1"/>
              <a:t>terhadap</a:t>
            </a:r>
            <a:r>
              <a:rPr lang="en-MY" dirty="0"/>
              <a:t> </a:t>
            </a:r>
            <a:r>
              <a:rPr lang="en-MY" dirty="0" err="1"/>
              <a:t>kepimpinan</a:t>
            </a:r>
            <a:r>
              <a:rPr lang="en-MY" dirty="0"/>
              <a:t> negara yang </a:t>
            </a:r>
            <a:r>
              <a:rPr lang="en-MY" dirty="0" err="1"/>
              <a:t>telah</a:t>
            </a:r>
            <a:r>
              <a:rPr lang="en-MY" dirty="0"/>
              <a:t> </a:t>
            </a:r>
            <a:r>
              <a:rPr lang="en-MY" dirty="0" err="1"/>
              <a:t>mengakibatkan</a:t>
            </a:r>
            <a:r>
              <a:rPr lang="en-MY" dirty="0"/>
              <a:t> </a:t>
            </a:r>
            <a:r>
              <a:rPr lang="en-MY" dirty="0" err="1"/>
              <a:t>kemerosotan</a:t>
            </a:r>
            <a:r>
              <a:rPr lang="en-MY" dirty="0"/>
              <a:t> </a:t>
            </a:r>
            <a:r>
              <a:rPr lang="en-MY" dirty="0" err="1"/>
              <a:t>besar</a:t>
            </a:r>
            <a:r>
              <a:rPr lang="en-MY" dirty="0"/>
              <a:t> </a:t>
            </a:r>
            <a:r>
              <a:rPr lang="en-MY" dirty="0" err="1"/>
              <a:t>dalam</a:t>
            </a:r>
            <a:r>
              <a:rPr lang="en-MY" dirty="0"/>
              <a:t> </a:t>
            </a:r>
            <a:r>
              <a:rPr lang="en-MY" dirty="0" err="1"/>
              <a:t>sektor</a:t>
            </a:r>
            <a:r>
              <a:rPr lang="en-MY" dirty="0"/>
              <a:t> </a:t>
            </a:r>
            <a:r>
              <a:rPr lang="en-MY" dirty="0" err="1"/>
              <a:t>ekonomi</a:t>
            </a:r>
            <a:r>
              <a:rPr lang="en-MY" dirty="0"/>
              <a:t> dan </a:t>
            </a:r>
            <a:r>
              <a:rPr lang="en-MY" dirty="0" err="1"/>
              <a:t>kewangan</a:t>
            </a:r>
            <a:r>
              <a:rPr lang="en-MY" dirty="0"/>
              <a:t> negara. </a:t>
            </a:r>
            <a:r>
              <a:rPr lang="en-MY" dirty="0" err="1"/>
              <a:t>Kendati</a:t>
            </a:r>
            <a:r>
              <a:rPr lang="en-MY" dirty="0"/>
              <a:t> </a:t>
            </a:r>
            <a:r>
              <a:rPr lang="en-MY" dirty="0" err="1"/>
              <a:t>begitu</a:t>
            </a:r>
            <a:r>
              <a:rPr lang="en-MY" dirty="0"/>
              <a:t>, </a:t>
            </a:r>
            <a:r>
              <a:rPr lang="en-MY" dirty="0" err="1"/>
              <a:t>tetap</a:t>
            </a:r>
            <a:r>
              <a:rPr lang="en-MY" dirty="0"/>
              <a:t> </a:t>
            </a:r>
            <a:r>
              <a:rPr lang="en-MY" dirty="0" err="1"/>
              <a:t>wujud</a:t>
            </a:r>
            <a:r>
              <a:rPr lang="en-MY" dirty="0"/>
              <a:t> </a:t>
            </a:r>
            <a:r>
              <a:rPr lang="en-MY" dirty="0" err="1"/>
              <a:t>peluang</a:t>
            </a:r>
            <a:r>
              <a:rPr lang="en-MY" dirty="0"/>
              <a:t> </a:t>
            </a:r>
            <a:r>
              <a:rPr lang="en-MY" dirty="0" err="1"/>
              <a:t>untuk</a:t>
            </a:r>
            <a:r>
              <a:rPr lang="en-MY" dirty="0"/>
              <a:t> </a:t>
            </a:r>
            <a:r>
              <a:rPr lang="en-MY" dirty="0" err="1"/>
              <a:t>kita</a:t>
            </a:r>
            <a:r>
              <a:rPr lang="en-MY" dirty="0"/>
              <a:t> </a:t>
            </a:r>
            <a:r>
              <a:rPr lang="en-MY" dirty="0" err="1"/>
              <a:t>tebus</a:t>
            </a:r>
            <a:r>
              <a:rPr lang="en-MY" dirty="0"/>
              <a:t> </a:t>
            </a:r>
            <a:r>
              <a:rPr lang="en-MY" dirty="0" err="1"/>
              <a:t>kesilapan</a:t>
            </a:r>
            <a:r>
              <a:rPr lang="en-MY" dirty="0"/>
              <a:t> </a:t>
            </a:r>
            <a:r>
              <a:rPr lang="en-MY" dirty="0" err="1"/>
              <a:t>ini</a:t>
            </a:r>
            <a:r>
              <a:rPr lang="en-MY" dirty="0"/>
              <a:t>. </a:t>
            </a:r>
            <a:r>
              <a:rPr lang="en-MY" dirty="0" err="1"/>
              <a:t>Bermula</a:t>
            </a:r>
            <a:r>
              <a:rPr lang="en-MY" dirty="0"/>
              <a:t> </a:t>
            </a:r>
            <a:r>
              <a:rPr lang="en-MY" dirty="0" err="1"/>
              <a:t>dengan</a:t>
            </a:r>
            <a:r>
              <a:rPr lang="en-MY" dirty="0"/>
              <a:t> </a:t>
            </a:r>
            <a:r>
              <a:rPr lang="en-MY" dirty="0" err="1"/>
              <a:t>mempromosikan</a:t>
            </a:r>
            <a:r>
              <a:rPr lang="en-MY" dirty="0"/>
              <a:t> </a:t>
            </a:r>
            <a:r>
              <a:rPr lang="en-MY" dirty="0" err="1"/>
              <a:t>budaya</a:t>
            </a:r>
            <a:r>
              <a:rPr lang="en-MY" dirty="0"/>
              <a:t> </a:t>
            </a:r>
            <a:r>
              <a:rPr lang="en-MY" dirty="0" err="1"/>
              <a:t>perniagaan</a:t>
            </a:r>
            <a:r>
              <a:rPr lang="en-MY" dirty="0"/>
              <a:t> yang </a:t>
            </a:r>
            <a:r>
              <a:rPr lang="en-MY" dirty="0" err="1"/>
              <a:t>menggalakkan</a:t>
            </a:r>
            <a:r>
              <a:rPr lang="en-MY" dirty="0"/>
              <a:t> </a:t>
            </a:r>
            <a:r>
              <a:rPr lang="en-MY" dirty="0" err="1"/>
              <a:t>keyakinan</a:t>
            </a:r>
            <a:r>
              <a:rPr lang="en-MY" dirty="0"/>
              <a:t> yang </a:t>
            </a:r>
            <a:r>
              <a:rPr lang="en-MY" dirty="0" err="1"/>
              <a:t>lebih</a:t>
            </a:r>
            <a:r>
              <a:rPr lang="en-MY" dirty="0"/>
              <a:t> </a:t>
            </a:r>
            <a:r>
              <a:rPr lang="en-MY" dirty="0" err="1"/>
              <a:t>tinggi</a:t>
            </a:r>
            <a:r>
              <a:rPr lang="en-MY" dirty="0"/>
              <a:t> </a:t>
            </a:r>
            <a:r>
              <a:rPr lang="en-MY" dirty="0" err="1"/>
              <a:t>terhadap</a:t>
            </a:r>
            <a:r>
              <a:rPr lang="en-MY" dirty="0"/>
              <a:t> negara </a:t>
            </a:r>
            <a:r>
              <a:rPr lang="en-MY" dirty="0" err="1"/>
              <a:t>melalui</a:t>
            </a:r>
            <a:r>
              <a:rPr lang="en-MY" dirty="0"/>
              <a:t> 112 MEMBANGUN NEGARA MADANI </a:t>
            </a:r>
            <a:r>
              <a:rPr lang="en-MY" dirty="0" err="1"/>
              <a:t>penegasan</a:t>
            </a:r>
            <a:r>
              <a:rPr lang="en-MY" dirty="0"/>
              <a:t> </a:t>
            </a:r>
            <a:r>
              <a:rPr lang="en-MY" dirty="0" err="1"/>
              <a:t>usaha</a:t>
            </a:r>
            <a:r>
              <a:rPr lang="en-MY" dirty="0"/>
              <a:t> </a:t>
            </a:r>
            <a:r>
              <a:rPr lang="en-MY" dirty="0" err="1"/>
              <a:t>menentang</a:t>
            </a:r>
            <a:r>
              <a:rPr lang="en-MY" dirty="0"/>
              <a:t> </a:t>
            </a:r>
            <a:r>
              <a:rPr lang="en-MY" dirty="0" err="1"/>
              <a:t>kebobrokan</a:t>
            </a:r>
            <a:r>
              <a:rPr lang="en-MY" dirty="0"/>
              <a:t> </a:t>
            </a:r>
            <a:r>
              <a:rPr lang="en-MY" dirty="0" err="1"/>
              <a:t>rasuah</a:t>
            </a:r>
            <a:r>
              <a:rPr lang="en-MY" dirty="0"/>
              <a:t> dan </a:t>
            </a:r>
            <a:r>
              <a:rPr lang="en-MY" dirty="0" err="1"/>
              <a:t>diskriminasi</a:t>
            </a:r>
            <a:r>
              <a:rPr lang="en-MY" dirty="0"/>
              <a:t> yang </a:t>
            </a:r>
            <a:r>
              <a:rPr lang="en-MY" dirty="0" err="1"/>
              <a:t>telah</a:t>
            </a:r>
            <a:r>
              <a:rPr lang="en-MY" dirty="0"/>
              <a:t> </a:t>
            </a:r>
            <a:r>
              <a:rPr lang="en-MY" dirty="0" err="1"/>
              <a:t>mengakibatkan</a:t>
            </a:r>
            <a:r>
              <a:rPr lang="en-MY" dirty="0"/>
              <a:t> </a:t>
            </a:r>
            <a:r>
              <a:rPr lang="en-MY" dirty="0" err="1"/>
              <a:t>ketidaksamaan</a:t>
            </a:r>
            <a:r>
              <a:rPr lang="en-MY" dirty="0"/>
              <a:t> di </a:t>
            </a:r>
            <a:r>
              <a:rPr lang="en-MY" dirty="0" err="1"/>
              <a:t>tempat</a:t>
            </a:r>
            <a:r>
              <a:rPr lang="en-MY" dirty="0"/>
              <a:t> </a:t>
            </a:r>
            <a:r>
              <a:rPr lang="en-MY" dirty="0" err="1"/>
              <a:t>kerja</a:t>
            </a:r>
            <a:r>
              <a:rPr lang="en-MY" dirty="0"/>
              <a:t> dan </a:t>
            </a:r>
            <a:r>
              <a:rPr lang="en-MY" dirty="0" err="1"/>
              <a:t>dalam</a:t>
            </a:r>
            <a:r>
              <a:rPr lang="en-MY" dirty="0"/>
              <a:t> </a:t>
            </a:r>
            <a:r>
              <a:rPr lang="en-MY" dirty="0" err="1"/>
              <a:t>masyarakat</a:t>
            </a:r>
            <a:r>
              <a:rPr lang="en-MY" dirty="0"/>
              <a:t>. </a:t>
            </a:r>
            <a:r>
              <a:rPr lang="en-MY" dirty="0" err="1"/>
              <a:t>Ini</a:t>
            </a:r>
            <a:r>
              <a:rPr lang="en-MY" dirty="0"/>
              <a:t> juga </a:t>
            </a:r>
            <a:r>
              <a:rPr lang="en-MY" dirty="0" err="1"/>
              <a:t>mensyaratkan</a:t>
            </a:r>
            <a:r>
              <a:rPr lang="en-MY" dirty="0"/>
              <a:t> </a:t>
            </a:r>
            <a:r>
              <a:rPr lang="en-MY" dirty="0" err="1"/>
              <a:t>penstrukturan</a:t>
            </a:r>
            <a:r>
              <a:rPr lang="en-MY" dirty="0"/>
              <a:t> </a:t>
            </a:r>
            <a:r>
              <a:rPr lang="en-MY" dirty="0" err="1"/>
              <a:t>semula</a:t>
            </a:r>
            <a:r>
              <a:rPr lang="en-MY" dirty="0"/>
              <a:t> </a:t>
            </a:r>
            <a:r>
              <a:rPr lang="en-MY" dirty="0" err="1"/>
              <a:t>cukai</a:t>
            </a:r>
            <a:r>
              <a:rPr lang="en-MY" dirty="0"/>
              <a:t> </a:t>
            </a:r>
            <a:r>
              <a:rPr lang="en-MY" dirty="0" err="1"/>
              <a:t>dengan</a:t>
            </a:r>
            <a:r>
              <a:rPr lang="en-MY" dirty="0"/>
              <a:t> </a:t>
            </a:r>
            <a:r>
              <a:rPr lang="en-MY" dirty="0" err="1"/>
              <a:t>cara</a:t>
            </a:r>
            <a:r>
              <a:rPr lang="en-MY" dirty="0"/>
              <a:t> </a:t>
            </a:r>
            <a:r>
              <a:rPr lang="en-MY" dirty="0" err="1"/>
              <a:t>membuang</a:t>
            </a:r>
            <a:r>
              <a:rPr lang="en-MY" dirty="0"/>
              <a:t> </a:t>
            </a:r>
            <a:r>
              <a:rPr lang="en-MY" dirty="0" err="1"/>
              <a:t>cukai</a:t>
            </a:r>
            <a:r>
              <a:rPr lang="en-MY" dirty="0"/>
              <a:t> yang </a:t>
            </a:r>
            <a:r>
              <a:rPr lang="en-MY" dirty="0" err="1"/>
              <a:t>telah</a:t>
            </a:r>
            <a:r>
              <a:rPr lang="en-MY" dirty="0"/>
              <a:t> </a:t>
            </a:r>
            <a:r>
              <a:rPr lang="en-MY" dirty="0" err="1"/>
              <a:t>menghakis</a:t>
            </a:r>
            <a:r>
              <a:rPr lang="en-MY" dirty="0"/>
              <a:t> </a:t>
            </a:r>
            <a:r>
              <a:rPr lang="en-MY" dirty="0" err="1"/>
              <a:t>keyakinan</a:t>
            </a:r>
            <a:r>
              <a:rPr lang="en-MY" dirty="0"/>
              <a:t> </a:t>
            </a:r>
            <a:r>
              <a:rPr lang="en-MY" dirty="0" err="1"/>
              <a:t>terhadap</a:t>
            </a:r>
            <a:r>
              <a:rPr lang="en-MY" dirty="0"/>
              <a:t> </a:t>
            </a:r>
            <a:r>
              <a:rPr lang="en-MY" dirty="0" err="1"/>
              <a:t>jaringan</a:t>
            </a:r>
            <a:r>
              <a:rPr lang="en-MY" dirty="0"/>
              <a:t> </a:t>
            </a:r>
            <a:r>
              <a:rPr lang="en-MY" dirty="0" err="1"/>
              <a:t>ekonomi</a:t>
            </a:r>
            <a:r>
              <a:rPr lang="en-MY" dirty="0"/>
              <a:t> negara dan </a:t>
            </a:r>
            <a:r>
              <a:rPr lang="en-MY" dirty="0" err="1"/>
              <a:t>pasaran</a:t>
            </a:r>
            <a:r>
              <a:rPr lang="en-MY" dirty="0"/>
              <a:t> </a:t>
            </a:r>
            <a:r>
              <a:rPr lang="en-MY" dirty="0" err="1"/>
              <a:t>antarabangsa</a:t>
            </a:r>
            <a:r>
              <a:rPr lang="en-MY" dirty="0"/>
              <a:t>, </a:t>
            </a:r>
            <a:r>
              <a:rPr lang="en-MY" dirty="0" err="1"/>
              <a:t>serta</a:t>
            </a:r>
            <a:r>
              <a:rPr lang="en-MY" dirty="0"/>
              <a:t> </a:t>
            </a:r>
            <a:r>
              <a:rPr lang="en-MY" dirty="0" err="1"/>
              <a:t>menggalakkan</a:t>
            </a:r>
            <a:r>
              <a:rPr lang="en-MY" dirty="0"/>
              <a:t> </a:t>
            </a:r>
            <a:r>
              <a:rPr lang="en-MY" dirty="0" err="1"/>
              <a:t>cukai</a:t>
            </a:r>
            <a:r>
              <a:rPr lang="en-MY" dirty="0"/>
              <a:t> yang </a:t>
            </a:r>
            <a:r>
              <a:rPr lang="en-MY" dirty="0" err="1"/>
              <a:t>mampu</a:t>
            </a:r>
            <a:r>
              <a:rPr lang="en-MY" dirty="0"/>
              <a:t> </a:t>
            </a:r>
            <a:r>
              <a:rPr lang="en-MY" dirty="0" err="1"/>
              <a:t>menyuburkan</a:t>
            </a:r>
            <a:r>
              <a:rPr lang="en-MY" dirty="0"/>
              <a:t> </a:t>
            </a:r>
            <a:r>
              <a:rPr lang="en-MY" dirty="0" err="1"/>
              <a:t>keyakinan</a:t>
            </a:r>
            <a:r>
              <a:rPr lang="en-MY" dirty="0"/>
              <a:t> </a:t>
            </a:r>
            <a:r>
              <a:rPr lang="en-MY" dirty="0" err="1"/>
              <a:t>terhadap</a:t>
            </a:r>
            <a:r>
              <a:rPr lang="en-MY" dirty="0"/>
              <a:t> </a:t>
            </a:r>
            <a:r>
              <a:rPr lang="en-MY" dirty="0" err="1"/>
              <a:t>ekonomi</a:t>
            </a:r>
            <a:r>
              <a:rPr lang="en-MY" dirty="0"/>
              <a:t> negara dan </a:t>
            </a:r>
            <a:r>
              <a:rPr lang="en-MY" dirty="0" err="1"/>
              <a:t>pelaburan</a:t>
            </a:r>
            <a:r>
              <a:rPr lang="en-MY" dirty="0"/>
              <a:t> </a:t>
            </a:r>
            <a:r>
              <a:rPr lang="en-MY" dirty="0" err="1"/>
              <a:t>dari</a:t>
            </a:r>
            <a:r>
              <a:rPr lang="en-MY" dirty="0"/>
              <a:t> </a:t>
            </a:r>
            <a:r>
              <a:rPr lang="en-MY" dirty="0" err="1"/>
              <a:t>luar</a:t>
            </a:r>
            <a:r>
              <a:rPr lang="en-MY" dirty="0"/>
              <a:t>. </a:t>
            </a:r>
            <a:r>
              <a:rPr lang="en-MY" dirty="0" err="1"/>
              <a:t>Pembasmian</a:t>
            </a:r>
            <a:r>
              <a:rPr lang="en-MY" dirty="0"/>
              <a:t> </a:t>
            </a:r>
            <a:r>
              <a:rPr lang="en-MY" dirty="0" err="1"/>
              <a:t>rasuah</a:t>
            </a:r>
            <a:r>
              <a:rPr lang="en-MY" dirty="0"/>
              <a:t> </a:t>
            </a:r>
            <a:r>
              <a:rPr lang="en-MY" dirty="0" err="1"/>
              <a:t>dalam</a:t>
            </a:r>
            <a:r>
              <a:rPr lang="en-MY" dirty="0"/>
              <a:t> program </a:t>
            </a:r>
            <a:r>
              <a:rPr lang="en-MY" dirty="0" err="1"/>
              <a:t>sosial</a:t>
            </a:r>
            <a:r>
              <a:rPr lang="en-MY" dirty="0"/>
              <a:t> </a:t>
            </a:r>
            <a:r>
              <a:rPr lang="en-MY" dirty="0" err="1"/>
              <a:t>seperti</a:t>
            </a:r>
            <a:r>
              <a:rPr lang="en-MY" dirty="0"/>
              <a:t> </a:t>
            </a:r>
            <a:r>
              <a:rPr lang="en-MY" dirty="0" err="1"/>
              <a:t>Tabung</a:t>
            </a:r>
            <a:r>
              <a:rPr lang="en-MY" dirty="0"/>
              <a:t> Haji </a:t>
            </a:r>
            <a:r>
              <a:rPr lang="en-MY" dirty="0" err="1"/>
              <a:t>adalah</a:t>
            </a:r>
            <a:r>
              <a:rPr lang="en-MY" dirty="0"/>
              <a:t> </a:t>
            </a:r>
            <a:r>
              <a:rPr lang="en-MY" dirty="0" err="1"/>
              <a:t>mustahak</a:t>
            </a:r>
            <a:r>
              <a:rPr lang="en-MY" dirty="0"/>
              <a:t> agar </a:t>
            </a:r>
            <a:r>
              <a:rPr lang="en-MY" dirty="0" err="1"/>
              <a:t>ia</a:t>
            </a:r>
            <a:r>
              <a:rPr lang="en-MY" dirty="0"/>
              <a:t> </a:t>
            </a:r>
            <a:r>
              <a:rPr lang="en-MY" dirty="0" err="1"/>
              <a:t>boleh</a:t>
            </a:r>
            <a:r>
              <a:rPr lang="en-MY" dirty="0"/>
              <a:t> </a:t>
            </a:r>
            <a:r>
              <a:rPr lang="en-MY" dirty="0" err="1"/>
              <a:t>dimajukan</a:t>
            </a:r>
            <a:r>
              <a:rPr lang="en-MY" dirty="0"/>
              <a:t> </a:t>
            </a:r>
            <a:r>
              <a:rPr lang="en-MY" dirty="0" err="1"/>
              <a:t>lagi</a:t>
            </a:r>
            <a:r>
              <a:rPr lang="en-MY" dirty="0"/>
              <a:t> </a:t>
            </a:r>
            <a:r>
              <a:rPr lang="en-MY" dirty="0" err="1"/>
              <a:t>untuk</a:t>
            </a:r>
            <a:r>
              <a:rPr lang="en-MY" dirty="0"/>
              <a:t> </a:t>
            </a:r>
            <a:r>
              <a:rPr lang="en-MY" dirty="0" err="1"/>
              <a:t>tujuan</a:t>
            </a:r>
            <a:r>
              <a:rPr lang="en-MY" dirty="0"/>
              <a:t> </a:t>
            </a:r>
            <a:r>
              <a:rPr lang="en-MY" dirty="0" err="1"/>
              <a:t>membangunkan</a:t>
            </a:r>
            <a:r>
              <a:rPr lang="en-MY" dirty="0"/>
              <a:t> dana </a:t>
            </a:r>
            <a:r>
              <a:rPr lang="en-MY" dirty="0" err="1"/>
              <a:t>keselamatan</a:t>
            </a:r>
            <a:r>
              <a:rPr lang="en-MY" dirty="0"/>
              <a:t> </a:t>
            </a:r>
            <a:r>
              <a:rPr lang="en-MY" dirty="0" err="1"/>
              <a:t>kecemasan</a:t>
            </a:r>
            <a:r>
              <a:rPr lang="en-MY" dirty="0"/>
              <a:t> </a:t>
            </a:r>
            <a:r>
              <a:rPr lang="en-MY" dirty="0" err="1"/>
              <a:t>untuk</a:t>
            </a:r>
            <a:r>
              <a:rPr lang="en-MY" dirty="0"/>
              <a:t> </a:t>
            </a:r>
            <a:r>
              <a:rPr lang="en-MY" dirty="0" err="1"/>
              <a:t>mangsa</a:t>
            </a:r>
            <a:r>
              <a:rPr lang="en-MY" dirty="0"/>
              <a:t> </a:t>
            </a:r>
            <a:r>
              <a:rPr lang="en-MY" dirty="0" err="1"/>
              <a:t>kesusahan</a:t>
            </a:r>
            <a:r>
              <a:rPr lang="en-MY" dirty="0"/>
              <a:t> yang </a:t>
            </a:r>
            <a:r>
              <a:rPr lang="en-MY" dirty="0" err="1"/>
              <a:t>tidak</a:t>
            </a:r>
            <a:r>
              <a:rPr lang="en-MY" dirty="0"/>
              <a:t> </a:t>
            </a:r>
            <a:r>
              <a:rPr lang="en-MY" dirty="0" err="1"/>
              <a:t>dijangka</a:t>
            </a:r>
            <a:r>
              <a:rPr lang="en-MY" dirty="0"/>
              <a:t>. Kita </a:t>
            </a:r>
            <a:r>
              <a:rPr lang="en-MY" dirty="0" err="1"/>
              <a:t>harus</a:t>
            </a:r>
            <a:r>
              <a:rPr lang="en-MY" dirty="0"/>
              <a:t> </a:t>
            </a:r>
            <a:r>
              <a:rPr lang="en-MY" dirty="0" err="1"/>
              <a:t>merangka</a:t>
            </a:r>
            <a:r>
              <a:rPr lang="en-MY" dirty="0"/>
              <a:t> program yang </a:t>
            </a:r>
            <a:r>
              <a:rPr lang="en-MY" dirty="0" err="1"/>
              <a:t>radikal</a:t>
            </a:r>
            <a:r>
              <a:rPr lang="en-MY" dirty="0"/>
              <a:t> </a:t>
            </a:r>
            <a:r>
              <a:rPr lang="en-MY" dirty="0" err="1"/>
              <a:t>untuk</a:t>
            </a:r>
            <a:r>
              <a:rPr lang="en-MY" dirty="0"/>
              <a:t> </a:t>
            </a:r>
            <a:r>
              <a:rPr lang="en-MY" dirty="0" err="1"/>
              <a:t>menyelesaikan</a:t>
            </a:r>
            <a:r>
              <a:rPr lang="en-MY" dirty="0"/>
              <a:t> </a:t>
            </a:r>
            <a:r>
              <a:rPr lang="en-MY" dirty="0" err="1"/>
              <a:t>kemelut</a:t>
            </a:r>
            <a:r>
              <a:rPr lang="en-MY" dirty="0"/>
              <a:t> </a:t>
            </a:r>
            <a:r>
              <a:rPr lang="en-MY" dirty="0" err="1"/>
              <a:t>hutang</a:t>
            </a:r>
            <a:r>
              <a:rPr lang="en-MY" dirty="0"/>
              <a:t> di Malaysia (</a:t>
            </a:r>
            <a:r>
              <a:rPr lang="en-MY" dirty="0" err="1"/>
              <a:t>hutang</a:t>
            </a:r>
            <a:r>
              <a:rPr lang="en-MY" dirty="0"/>
              <a:t> </a:t>
            </a:r>
            <a:r>
              <a:rPr lang="en-MY" dirty="0" err="1"/>
              <a:t>isi</a:t>
            </a:r>
            <a:r>
              <a:rPr lang="en-MY" dirty="0"/>
              <a:t> </a:t>
            </a:r>
            <a:r>
              <a:rPr lang="en-MY" dirty="0" err="1"/>
              <a:t>rumah</a:t>
            </a:r>
            <a:r>
              <a:rPr lang="en-MY" dirty="0"/>
              <a:t>, </a:t>
            </a:r>
            <a:r>
              <a:rPr lang="en-MY" dirty="0" err="1"/>
              <a:t>hutang</a:t>
            </a:r>
            <a:r>
              <a:rPr lang="en-MY" dirty="0"/>
              <a:t> </a:t>
            </a:r>
            <a:r>
              <a:rPr lang="en-MY" dirty="0" err="1"/>
              <a:t>pinjaman</a:t>
            </a:r>
            <a:r>
              <a:rPr lang="en-MY" dirty="0"/>
              <a:t> </a:t>
            </a:r>
            <a:r>
              <a:rPr lang="en-MY" dirty="0" err="1"/>
              <a:t>pelajar</a:t>
            </a:r>
            <a:r>
              <a:rPr lang="en-MY" dirty="0"/>
              <a:t> dan </a:t>
            </a:r>
            <a:r>
              <a:rPr lang="en-MY" dirty="0" err="1"/>
              <a:t>sebagainya</a:t>
            </a:r>
            <a:r>
              <a:rPr lang="en-MY" dirty="0"/>
              <a:t>) </a:t>
            </a:r>
            <a:r>
              <a:rPr lang="en-MY" dirty="0" err="1"/>
              <a:t>dengan</a:t>
            </a:r>
            <a:r>
              <a:rPr lang="en-MY" dirty="0"/>
              <a:t> </a:t>
            </a:r>
            <a:r>
              <a:rPr lang="en-MY" dirty="0" err="1"/>
              <a:t>kerjasama</a:t>
            </a:r>
            <a:r>
              <a:rPr lang="en-MY" dirty="0"/>
              <a:t> Bank Negara dan </a:t>
            </a:r>
            <a:r>
              <a:rPr lang="en-MY" dirty="0" err="1"/>
              <a:t>institusi</a:t>
            </a:r>
            <a:r>
              <a:rPr lang="en-MY" dirty="0"/>
              <a:t> </a:t>
            </a:r>
            <a:r>
              <a:rPr lang="en-MY" dirty="0" err="1"/>
              <a:t>penting</a:t>
            </a:r>
            <a:r>
              <a:rPr lang="en-MY" dirty="0"/>
              <a:t> </a:t>
            </a:r>
            <a:r>
              <a:rPr lang="en-MY" dirty="0" err="1"/>
              <a:t>kewangan</a:t>
            </a:r>
            <a:r>
              <a:rPr lang="en-MY" dirty="0"/>
              <a:t> negara </a:t>
            </a:r>
            <a:r>
              <a:rPr lang="en-MY" dirty="0" err="1"/>
              <a:t>untuk</a:t>
            </a:r>
            <a:r>
              <a:rPr lang="en-MY" dirty="0"/>
              <a:t> </a:t>
            </a:r>
            <a:r>
              <a:rPr lang="en-MY" dirty="0" err="1"/>
              <a:t>menentukan</a:t>
            </a:r>
            <a:r>
              <a:rPr lang="en-MY" dirty="0"/>
              <a:t> moratorium yang </a:t>
            </a:r>
            <a:r>
              <a:rPr lang="en-MY" dirty="0" err="1"/>
              <a:t>diperlukan</a:t>
            </a:r>
            <a:r>
              <a:rPr lang="en-MY" dirty="0"/>
              <a:t> </a:t>
            </a:r>
            <a:r>
              <a:rPr lang="en-MY" dirty="0" err="1"/>
              <a:t>serta</a:t>
            </a:r>
            <a:r>
              <a:rPr lang="en-MY" dirty="0"/>
              <a:t> </a:t>
            </a:r>
            <a:r>
              <a:rPr lang="en-MY" dirty="0" err="1"/>
              <a:t>membatalkan</a:t>
            </a:r>
            <a:r>
              <a:rPr lang="en-MY" dirty="0"/>
              <a:t> </a:t>
            </a:r>
            <a:r>
              <a:rPr lang="en-MY" dirty="0" err="1"/>
              <a:t>hutang</a:t>
            </a:r>
            <a:r>
              <a:rPr lang="en-MY" dirty="0"/>
              <a:t> yang </a:t>
            </a:r>
            <a:r>
              <a:rPr lang="en-MY" dirty="0" err="1"/>
              <a:t>tidak</a:t>
            </a:r>
            <a:r>
              <a:rPr lang="en-MY" dirty="0"/>
              <a:t> </a:t>
            </a:r>
            <a:r>
              <a:rPr lang="en-MY" dirty="0" err="1"/>
              <a:t>munasabah</a:t>
            </a:r>
            <a:r>
              <a:rPr lang="en-MY" dirty="0"/>
              <a:t>, </a:t>
            </a:r>
            <a:r>
              <a:rPr lang="en-MY" dirty="0" err="1"/>
              <a:t>terutamanya</a:t>
            </a:r>
            <a:r>
              <a:rPr lang="en-MY" dirty="0"/>
              <a:t> yang </a:t>
            </a:r>
            <a:r>
              <a:rPr lang="en-MY" dirty="0" err="1"/>
              <a:t>terkait</a:t>
            </a:r>
            <a:r>
              <a:rPr lang="en-MY" dirty="0"/>
              <a:t> </a:t>
            </a:r>
            <a:r>
              <a:rPr lang="en-MY" dirty="0" err="1"/>
              <a:t>dengan</a:t>
            </a:r>
            <a:r>
              <a:rPr lang="en-MY" dirty="0"/>
              <a:t> </a:t>
            </a:r>
            <a:r>
              <a:rPr lang="en-MY" dirty="0" err="1"/>
              <a:t>bencana</a:t>
            </a:r>
            <a:r>
              <a:rPr lang="en-MY" dirty="0"/>
              <a:t> </a:t>
            </a:r>
            <a:r>
              <a:rPr lang="en-MY" dirty="0" err="1"/>
              <a:t>alam</a:t>
            </a:r>
            <a:r>
              <a:rPr lang="en-MY" dirty="0"/>
              <a:t>, </a:t>
            </a:r>
            <a:r>
              <a:rPr lang="en-MY" dirty="0" err="1"/>
              <a:t>pandemik</a:t>
            </a:r>
            <a:r>
              <a:rPr lang="en-MY" dirty="0"/>
              <a:t> COVID-19 dan PKP, </a:t>
            </a:r>
            <a:r>
              <a:rPr lang="en-MY" dirty="0" err="1"/>
              <a:t>sambil</a:t>
            </a:r>
            <a:r>
              <a:rPr lang="en-MY" dirty="0"/>
              <a:t> </a:t>
            </a:r>
            <a:r>
              <a:rPr lang="en-MY" dirty="0" err="1"/>
              <a:t>berusaha</a:t>
            </a:r>
            <a:r>
              <a:rPr lang="en-MY" dirty="0"/>
              <a:t> </a:t>
            </a:r>
            <a:r>
              <a:rPr lang="en-MY" dirty="0" err="1"/>
              <a:t>untuk</a:t>
            </a:r>
            <a:r>
              <a:rPr lang="en-MY" dirty="0"/>
              <a:t> </a:t>
            </a:r>
            <a:r>
              <a:rPr lang="en-MY" dirty="0" err="1"/>
              <a:t>mengurangkan</a:t>
            </a:r>
            <a:r>
              <a:rPr lang="en-MY" dirty="0"/>
              <a:t> </a:t>
            </a:r>
            <a:r>
              <a:rPr lang="en-MY" dirty="0" err="1"/>
              <a:t>hutang</a:t>
            </a:r>
            <a:r>
              <a:rPr lang="en-MY" dirty="0"/>
              <a:t> negara agar </a:t>
            </a:r>
            <a:r>
              <a:rPr lang="en-MY" dirty="0" err="1"/>
              <a:t>kita</a:t>
            </a:r>
            <a:r>
              <a:rPr lang="en-MY" dirty="0"/>
              <a:t> </a:t>
            </a:r>
            <a:r>
              <a:rPr lang="en-MY" dirty="0" err="1"/>
              <a:t>mampu</a:t>
            </a:r>
            <a:r>
              <a:rPr lang="en-MY" dirty="0"/>
              <a:t> </a:t>
            </a:r>
            <a:r>
              <a:rPr lang="en-MY" dirty="0" err="1"/>
              <a:t>mengharungi</a:t>
            </a:r>
            <a:r>
              <a:rPr lang="en-MY" dirty="0"/>
              <a:t> </a:t>
            </a:r>
            <a:r>
              <a:rPr lang="en-MY" dirty="0" err="1"/>
              <a:t>kemelut</a:t>
            </a:r>
            <a:r>
              <a:rPr lang="en-MY" dirty="0"/>
              <a:t> masa </a:t>
            </a:r>
            <a:r>
              <a:rPr lang="en-MY" dirty="0" err="1"/>
              <a:t>hadapan</a:t>
            </a:r>
            <a:r>
              <a:rPr lang="en-MY" dirty="0"/>
              <a:t> </a:t>
            </a:r>
            <a:r>
              <a:rPr lang="en-MY" dirty="0" err="1"/>
              <a:t>dengan</a:t>
            </a:r>
            <a:r>
              <a:rPr lang="en-MY" dirty="0"/>
              <a:t> </a:t>
            </a:r>
            <a:r>
              <a:rPr lang="en-MY" dirty="0" err="1"/>
              <a:t>berjaya</a:t>
            </a:r>
            <a:r>
              <a:rPr lang="en-MY" dirty="0"/>
              <a:t>. Beban yang </a:t>
            </a:r>
            <a:r>
              <a:rPr lang="en-MY" dirty="0" err="1"/>
              <a:t>menggunung</a:t>
            </a:r>
            <a:r>
              <a:rPr lang="en-MY" dirty="0"/>
              <a:t> </a:t>
            </a:r>
            <a:r>
              <a:rPr lang="en-MY" dirty="0" err="1"/>
              <a:t>dalam</a:t>
            </a:r>
            <a:r>
              <a:rPr lang="en-MY" dirty="0"/>
              <a:t> </a:t>
            </a:r>
            <a:r>
              <a:rPr lang="en-MY" dirty="0" err="1"/>
              <a:t>tugas</a:t>
            </a:r>
            <a:r>
              <a:rPr lang="en-MY" dirty="0"/>
              <a:t> yang </a:t>
            </a:r>
            <a:r>
              <a:rPr lang="en-MY" dirty="0" err="1"/>
              <a:t>akan</a:t>
            </a:r>
            <a:r>
              <a:rPr lang="en-MY" dirty="0"/>
              <a:t> </a:t>
            </a:r>
            <a:r>
              <a:rPr lang="en-MY" dirty="0" err="1"/>
              <a:t>datang</a:t>
            </a:r>
            <a:r>
              <a:rPr lang="en-MY" dirty="0"/>
              <a:t> </a:t>
            </a:r>
            <a:r>
              <a:rPr lang="en-MY" dirty="0" err="1"/>
              <a:t>akan</a:t>
            </a:r>
            <a:r>
              <a:rPr lang="en-MY" dirty="0"/>
              <a:t> </a:t>
            </a:r>
            <a:r>
              <a:rPr lang="en-MY" dirty="0" err="1"/>
              <a:t>menuntut</a:t>
            </a:r>
            <a:r>
              <a:rPr lang="en-MY" dirty="0"/>
              <a:t> </a:t>
            </a:r>
            <a:r>
              <a:rPr lang="en-MY" dirty="0" err="1"/>
              <a:t>kerjasama</a:t>
            </a:r>
            <a:r>
              <a:rPr lang="en-MY" dirty="0"/>
              <a:t> </a:t>
            </a:r>
            <a:r>
              <a:rPr lang="en-MY" dirty="0" err="1"/>
              <a:t>kita</a:t>
            </a:r>
            <a:r>
              <a:rPr lang="en-MY" dirty="0"/>
              <a:t> </a:t>
            </a:r>
            <a:r>
              <a:rPr lang="en-MY" dirty="0" err="1"/>
              <a:t>dengan</a:t>
            </a:r>
            <a:r>
              <a:rPr lang="en-MY" dirty="0"/>
              <a:t> </a:t>
            </a:r>
            <a:r>
              <a:rPr lang="en-MY" dirty="0" err="1"/>
              <a:t>sistem</a:t>
            </a:r>
            <a:r>
              <a:rPr lang="en-MY" dirty="0"/>
              <a:t> </a:t>
            </a:r>
            <a:r>
              <a:rPr lang="en-MY" dirty="0" err="1"/>
              <a:t>kehakiman</a:t>
            </a:r>
            <a:r>
              <a:rPr lang="en-MY" dirty="0"/>
              <a:t> </a:t>
            </a:r>
            <a:r>
              <a:rPr lang="en-MY" dirty="0" err="1"/>
              <a:t>untuk</a:t>
            </a:r>
            <a:r>
              <a:rPr lang="en-MY" dirty="0"/>
              <a:t> </a:t>
            </a:r>
            <a:r>
              <a:rPr lang="en-MY" dirty="0" err="1"/>
              <a:t>menyelesaikan</a:t>
            </a:r>
            <a:r>
              <a:rPr lang="en-MY" dirty="0"/>
              <a:t> </a:t>
            </a:r>
            <a:r>
              <a:rPr lang="en-MY" dirty="0" err="1"/>
              <a:t>masalah</a:t>
            </a:r>
            <a:r>
              <a:rPr lang="en-MY" dirty="0"/>
              <a:t> </a:t>
            </a:r>
            <a:r>
              <a:rPr lang="en-MY" dirty="0" err="1"/>
              <a:t>jenayah</a:t>
            </a:r>
            <a:r>
              <a:rPr lang="en-MY" dirty="0"/>
              <a:t> </a:t>
            </a:r>
            <a:r>
              <a:rPr lang="en-MY" dirty="0" err="1"/>
              <a:t>kewangan</a:t>
            </a:r>
            <a:r>
              <a:rPr lang="en-MY" dirty="0"/>
              <a:t> yang </a:t>
            </a:r>
            <a:r>
              <a:rPr lang="en-MY" dirty="0" err="1"/>
              <a:t>sekian</a:t>
            </a:r>
            <a:r>
              <a:rPr lang="en-MY" dirty="0"/>
              <a:t> lama </a:t>
            </a:r>
            <a:r>
              <a:rPr lang="en-MY" dirty="0" err="1"/>
              <a:t>tertangguh</a:t>
            </a:r>
            <a:r>
              <a:rPr lang="en-MY" dirty="0"/>
              <a:t>, </a:t>
            </a:r>
            <a:r>
              <a:rPr lang="en-MY" dirty="0" err="1"/>
              <a:t>serta</a:t>
            </a:r>
            <a:r>
              <a:rPr lang="en-MY" dirty="0"/>
              <a:t> </a:t>
            </a:r>
            <a:r>
              <a:rPr lang="en-MY" dirty="0" err="1"/>
              <a:t>memastikan</a:t>
            </a:r>
            <a:r>
              <a:rPr lang="en-MY" dirty="0"/>
              <a:t> </a:t>
            </a:r>
            <a:r>
              <a:rPr lang="en-MY" dirty="0" err="1"/>
              <a:t>penjenayah</a:t>
            </a:r>
            <a:r>
              <a:rPr lang="en-MY" dirty="0"/>
              <a:t> </a:t>
            </a:r>
            <a:r>
              <a:rPr lang="en-MY" dirty="0" err="1"/>
              <a:t>tersebut</a:t>
            </a:r>
            <a:r>
              <a:rPr lang="en-MY" dirty="0"/>
              <a:t> </a:t>
            </a:r>
            <a:r>
              <a:rPr lang="en-MY" dirty="0" err="1"/>
              <a:t>memulangkan</a:t>
            </a:r>
            <a:r>
              <a:rPr lang="en-MY" dirty="0"/>
              <a:t> </a:t>
            </a:r>
            <a:r>
              <a:rPr lang="en-MY" dirty="0" err="1"/>
              <a:t>semula</a:t>
            </a:r>
            <a:r>
              <a:rPr lang="en-MY" dirty="0"/>
              <a:t> </a:t>
            </a:r>
            <a:r>
              <a:rPr lang="en-MY" dirty="0" err="1"/>
              <a:t>apa</a:t>
            </a:r>
            <a:r>
              <a:rPr lang="en-MY" dirty="0"/>
              <a:t> yang </a:t>
            </a:r>
            <a:r>
              <a:rPr lang="en-MY" dirty="0" err="1"/>
              <a:t>telah</a:t>
            </a:r>
            <a:r>
              <a:rPr lang="en-MY" dirty="0"/>
              <a:t> </a:t>
            </a:r>
            <a:r>
              <a:rPr lang="en-MY" dirty="0" err="1"/>
              <a:t>dicuri</a:t>
            </a:r>
            <a:r>
              <a:rPr lang="en-MY" dirty="0"/>
              <a:t>, dan </a:t>
            </a:r>
            <a:r>
              <a:rPr lang="en-MY" dirty="0" err="1"/>
              <a:t>mewujudkan</a:t>
            </a:r>
            <a:r>
              <a:rPr lang="en-MY" dirty="0"/>
              <a:t> </a:t>
            </a:r>
            <a:r>
              <a:rPr lang="en-MY" dirty="0" err="1"/>
              <a:t>pengesyoran</a:t>
            </a:r>
            <a:r>
              <a:rPr lang="en-MY" dirty="0"/>
              <a:t> </a:t>
            </a:r>
            <a:r>
              <a:rPr lang="en-MY" dirty="0" err="1"/>
              <a:t>bagi</a:t>
            </a:r>
            <a:r>
              <a:rPr lang="en-MY" dirty="0"/>
              <a:t> </a:t>
            </a:r>
            <a:r>
              <a:rPr lang="en-MY" dirty="0" err="1"/>
              <a:t>memastikan</a:t>
            </a:r>
            <a:r>
              <a:rPr lang="en-MY" dirty="0"/>
              <a:t> </a:t>
            </a:r>
            <a:r>
              <a:rPr lang="en-MY" dirty="0" err="1"/>
              <a:t>jenayah</a:t>
            </a:r>
            <a:r>
              <a:rPr lang="en-MY" dirty="0"/>
              <a:t> </a:t>
            </a:r>
            <a:r>
              <a:rPr lang="en-MY" dirty="0" err="1"/>
              <a:t>hina</a:t>
            </a:r>
            <a:r>
              <a:rPr lang="en-MY" dirty="0"/>
              <a:t> </a:t>
            </a:r>
            <a:r>
              <a:rPr lang="en-MY" dirty="0" err="1"/>
              <a:t>seperti</a:t>
            </a:r>
            <a:r>
              <a:rPr lang="en-MY" dirty="0"/>
              <a:t> </a:t>
            </a:r>
            <a:r>
              <a:rPr lang="en-MY" dirty="0" err="1"/>
              <a:t>itu</a:t>
            </a:r>
            <a:r>
              <a:rPr lang="en-MY" dirty="0"/>
              <a:t> </a:t>
            </a:r>
            <a:r>
              <a:rPr lang="en-MY" dirty="0" err="1"/>
              <a:t>tidak</a:t>
            </a:r>
            <a:r>
              <a:rPr lang="en-MY" dirty="0"/>
              <a:t> </a:t>
            </a:r>
            <a:r>
              <a:rPr lang="en-MY" dirty="0" err="1"/>
              <a:t>lagi</a:t>
            </a:r>
            <a:r>
              <a:rPr lang="en-MY" dirty="0"/>
              <a:t> </a:t>
            </a:r>
            <a:r>
              <a:rPr lang="en-MY" dirty="0" err="1"/>
              <a:t>diulangi</a:t>
            </a:r>
            <a:r>
              <a:rPr lang="en-MY" dirty="0"/>
              <a:t>. Kita juga </a:t>
            </a:r>
            <a:r>
              <a:rPr lang="en-MY" dirty="0" err="1"/>
              <a:t>harus</a:t>
            </a:r>
            <a:r>
              <a:rPr lang="en-MY" dirty="0"/>
              <a:t> </a:t>
            </a:r>
            <a:r>
              <a:rPr lang="en-MY" dirty="0" err="1"/>
              <a:t>menggalakkan</a:t>
            </a:r>
            <a:r>
              <a:rPr lang="en-MY" dirty="0"/>
              <a:t> </a:t>
            </a:r>
            <a:r>
              <a:rPr lang="en-MY" dirty="0" err="1"/>
              <a:t>perkongsian</a:t>
            </a:r>
            <a:r>
              <a:rPr lang="en-MY" dirty="0"/>
              <a:t> </a:t>
            </a:r>
            <a:r>
              <a:rPr lang="en-MY" dirty="0" err="1"/>
              <a:t>antara</a:t>
            </a:r>
            <a:r>
              <a:rPr lang="en-MY" dirty="0"/>
              <a:t> </a:t>
            </a:r>
            <a:r>
              <a:rPr lang="en-MY" dirty="0" err="1"/>
              <a:t>perusahaan</a:t>
            </a:r>
            <a:r>
              <a:rPr lang="en-MY" dirty="0"/>
              <a:t> </a:t>
            </a:r>
            <a:r>
              <a:rPr lang="en-MY" dirty="0" err="1"/>
              <a:t>besar</a:t>
            </a:r>
            <a:r>
              <a:rPr lang="en-MY" dirty="0"/>
              <a:t>, </a:t>
            </a:r>
            <a:r>
              <a:rPr lang="en-MY" dirty="0" err="1"/>
              <a:t>sederhana</a:t>
            </a:r>
            <a:r>
              <a:rPr lang="en-MY" dirty="0"/>
              <a:t> dan </a:t>
            </a:r>
            <a:r>
              <a:rPr lang="en-MY" dirty="0" err="1"/>
              <a:t>kecil</a:t>
            </a:r>
            <a:r>
              <a:rPr lang="en-MY" dirty="0"/>
              <a:t> </a:t>
            </a:r>
            <a:r>
              <a:rPr lang="en-MY" dirty="0" err="1"/>
              <a:t>serta</a:t>
            </a:r>
            <a:r>
              <a:rPr lang="en-MY" dirty="0"/>
              <a:t> </a:t>
            </a:r>
            <a:r>
              <a:rPr lang="en-MY" dirty="0" err="1"/>
              <a:t>sektor</a:t>
            </a:r>
            <a:r>
              <a:rPr lang="en-MY" dirty="0"/>
              <a:t> </a:t>
            </a:r>
            <a:r>
              <a:rPr lang="en-MY" dirty="0" err="1"/>
              <a:t>swasta</a:t>
            </a:r>
            <a:r>
              <a:rPr lang="en-MY" dirty="0"/>
              <a:t> dan </a:t>
            </a:r>
            <a:r>
              <a:rPr lang="en-MY" dirty="0" err="1"/>
              <a:t>awam</a:t>
            </a:r>
            <a:r>
              <a:rPr lang="en-MY" dirty="0"/>
              <a:t> </a:t>
            </a:r>
            <a:r>
              <a:rPr lang="en-MY" dirty="0" err="1"/>
              <a:t>bagi</a:t>
            </a:r>
            <a:r>
              <a:rPr lang="en-MY" dirty="0"/>
              <a:t> </a:t>
            </a:r>
            <a:r>
              <a:rPr lang="en-MY" dirty="0" err="1"/>
              <a:t>memastikan</a:t>
            </a:r>
            <a:r>
              <a:rPr lang="en-MY" dirty="0"/>
              <a:t> </a:t>
            </a:r>
            <a:r>
              <a:rPr lang="en-MY" dirty="0" err="1"/>
              <a:t>kesejahteraan</a:t>
            </a:r>
            <a:r>
              <a:rPr lang="en-MY" dirty="0"/>
              <a:t> dan </a:t>
            </a:r>
            <a:r>
              <a:rPr lang="en-MY" dirty="0" err="1"/>
              <a:t>kesepaduan</a:t>
            </a:r>
            <a:r>
              <a:rPr lang="en-MY" dirty="0"/>
              <a:t> </a:t>
            </a:r>
            <a:r>
              <a:rPr lang="en-MY" dirty="0" err="1"/>
              <a:t>ekonomi</a:t>
            </a:r>
            <a:r>
              <a:rPr lang="en-MY" dirty="0"/>
              <a:t> negara, </a:t>
            </a:r>
            <a:r>
              <a:rPr lang="en-MY" dirty="0" err="1"/>
              <a:t>mencegah</a:t>
            </a:r>
            <a:r>
              <a:rPr lang="en-MY" dirty="0"/>
              <a:t> </a:t>
            </a:r>
            <a:r>
              <a:rPr lang="en-MY" dirty="0" err="1"/>
              <a:t>pecah</a:t>
            </a:r>
            <a:r>
              <a:rPr lang="en-MY" dirty="0"/>
              <a:t> </a:t>
            </a:r>
            <a:r>
              <a:rPr lang="en-MY" dirty="0" err="1"/>
              <a:t>amanah</a:t>
            </a:r>
            <a:r>
              <a:rPr lang="en-MY" dirty="0"/>
              <a:t>, </a:t>
            </a:r>
            <a:r>
              <a:rPr lang="en-MY" dirty="0" err="1"/>
              <a:t>serta</a:t>
            </a:r>
            <a:r>
              <a:rPr lang="en-MY" dirty="0"/>
              <a:t> </a:t>
            </a:r>
            <a:r>
              <a:rPr lang="en-MY" dirty="0" err="1"/>
              <a:t>memperbagus</a:t>
            </a:r>
            <a:r>
              <a:rPr lang="en-MY" dirty="0"/>
              <a:t> </a:t>
            </a:r>
            <a:r>
              <a:rPr lang="en-MY" dirty="0" err="1"/>
              <a:t>mutu</a:t>
            </a:r>
            <a:r>
              <a:rPr lang="en-MY" dirty="0"/>
              <a:t> dan </a:t>
            </a:r>
            <a:r>
              <a:rPr lang="en-MY" dirty="0" err="1"/>
              <a:t>prospek</a:t>
            </a:r>
            <a:r>
              <a:rPr lang="en-MY" dirty="0"/>
              <a:t> global </a:t>
            </a:r>
            <a:r>
              <a:rPr lang="en-MY" dirty="0" err="1"/>
              <a:t>perniagaan</a:t>
            </a:r>
            <a:r>
              <a:rPr lang="en-MY" dirty="0"/>
              <a:t> Malaysia. </a:t>
            </a:r>
            <a:r>
              <a:rPr lang="en-MY" dirty="0" err="1"/>
              <a:t>Meruntuhkan</a:t>
            </a:r>
            <a:r>
              <a:rPr lang="en-MY" dirty="0"/>
              <a:t> </a:t>
            </a:r>
            <a:r>
              <a:rPr lang="en-MY" dirty="0" err="1"/>
              <a:t>tembok</a:t>
            </a:r>
            <a:r>
              <a:rPr lang="en-MY" dirty="0"/>
              <a:t> </a:t>
            </a:r>
            <a:r>
              <a:rPr lang="en-MY" dirty="0" err="1"/>
              <a:t>halangan</a:t>
            </a:r>
            <a:r>
              <a:rPr lang="en-MY" dirty="0"/>
              <a:t> </a:t>
            </a:r>
            <a:r>
              <a:rPr lang="en-MY" dirty="0" err="1"/>
              <a:t>fizikal</a:t>
            </a:r>
            <a:r>
              <a:rPr lang="en-MY" dirty="0"/>
              <a:t> dan mental </a:t>
            </a:r>
            <a:r>
              <a:rPr lang="en-MY" dirty="0" err="1"/>
              <a:t>akan</a:t>
            </a:r>
            <a:r>
              <a:rPr lang="en-MY" dirty="0"/>
              <a:t> </a:t>
            </a:r>
            <a:r>
              <a:rPr lang="en-MY" dirty="0" err="1"/>
              <a:t>membina</a:t>
            </a:r>
            <a:r>
              <a:rPr lang="en-MY" dirty="0"/>
              <a:t> </a:t>
            </a:r>
            <a:r>
              <a:rPr lang="en-MY" dirty="0" err="1"/>
              <a:t>semula</a:t>
            </a:r>
            <a:r>
              <a:rPr lang="en-MY" dirty="0"/>
              <a:t> </a:t>
            </a:r>
            <a:r>
              <a:rPr lang="en-MY" dirty="0" err="1"/>
              <a:t>keyakinan</a:t>
            </a:r>
            <a:r>
              <a:rPr lang="en-MY" dirty="0"/>
              <a:t>, </a:t>
            </a:r>
            <a:r>
              <a:rPr lang="en-MY" dirty="0" err="1"/>
              <a:t>terutamanya</a:t>
            </a:r>
            <a:r>
              <a:rPr lang="en-MY" dirty="0"/>
              <a:t> </a:t>
            </a:r>
            <a:r>
              <a:rPr lang="en-MY" dirty="0" err="1"/>
              <a:t>saat</a:t>
            </a:r>
            <a:r>
              <a:rPr lang="en-MY" dirty="0"/>
              <a:t> </a:t>
            </a:r>
            <a:r>
              <a:rPr lang="en-MY" dirty="0" err="1"/>
              <a:t>kita</a:t>
            </a:r>
            <a:r>
              <a:rPr lang="en-MY" dirty="0"/>
              <a:t> </a:t>
            </a:r>
            <a:r>
              <a:rPr lang="en-MY" dirty="0" err="1"/>
              <a:t>merapatkan</a:t>
            </a:r>
            <a:r>
              <a:rPr lang="en-MY" dirty="0"/>
              <a:t> </a:t>
            </a:r>
            <a:r>
              <a:rPr lang="en-MY" dirty="0" err="1"/>
              <a:t>pertubuhan</a:t>
            </a:r>
            <a:r>
              <a:rPr lang="en-MY" dirty="0"/>
              <a:t> </a:t>
            </a:r>
            <a:r>
              <a:rPr lang="en-MY" dirty="0" err="1"/>
              <a:t>ekonomi</a:t>
            </a:r>
            <a:r>
              <a:rPr lang="en-MY" dirty="0"/>
              <a:t> dan </a:t>
            </a:r>
            <a:r>
              <a:rPr lang="en-MY" dirty="0" err="1"/>
              <a:t>kewangan</a:t>
            </a:r>
            <a:r>
              <a:rPr lang="en-MY" dirty="0"/>
              <a:t> </a:t>
            </a:r>
            <a:r>
              <a:rPr lang="en-MY" dirty="0" err="1"/>
              <a:t>dengan</a:t>
            </a:r>
            <a:r>
              <a:rPr lang="en-MY" dirty="0"/>
              <a:t> </a:t>
            </a:r>
            <a:r>
              <a:rPr lang="en-MY" dirty="0" err="1"/>
              <a:t>pemimpin</a:t>
            </a:r>
            <a:r>
              <a:rPr lang="en-MY" dirty="0"/>
              <a:t> </a:t>
            </a:r>
            <a:r>
              <a:rPr lang="en-MY" dirty="0" err="1"/>
              <a:t>masyarakat</a:t>
            </a:r>
            <a:r>
              <a:rPr lang="en-MY" dirty="0"/>
              <a:t> negeri dan </a:t>
            </a:r>
            <a:r>
              <a:rPr lang="en-MY" dirty="0" err="1"/>
              <a:t>tempatan</a:t>
            </a:r>
            <a:r>
              <a:rPr lang="en-MY" dirty="0"/>
              <a:t> </a:t>
            </a:r>
            <a:r>
              <a:rPr lang="en-MY" dirty="0" err="1"/>
              <a:t>untuk</a:t>
            </a:r>
            <a:r>
              <a:rPr lang="en-MY" dirty="0"/>
              <a:t> </a:t>
            </a:r>
            <a:r>
              <a:rPr lang="en-MY" dirty="0" err="1"/>
              <a:t>menggalakkan</a:t>
            </a:r>
            <a:r>
              <a:rPr lang="en-MY" dirty="0"/>
              <a:t> </a:t>
            </a:r>
            <a:r>
              <a:rPr lang="en-MY" dirty="0" err="1"/>
              <a:t>kepercayaan</a:t>
            </a:r>
            <a:r>
              <a:rPr lang="en-MY" dirty="0"/>
              <a:t> dan </a:t>
            </a:r>
            <a:r>
              <a:rPr lang="en-MY" dirty="0" err="1"/>
              <a:t>kesaksamaan</a:t>
            </a:r>
            <a:r>
              <a:rPr lang="en-MY" dirty="0"/>
              <a:t> yang </a:t>
            </a:r>
            <a:r>
              <a:rPr lang="en-MY" dirty="0" err="1"/>
              <a:t>lebih</a:t>
            </a:r>
            <a:r>
              <a:rPr lang="en-MY" dirty="0"/>
              <a:t> </a:t>
            </a:r>
            <a:r>
              <a:rPr lang="en-MY" dirty="0" err="1"/>
              <a:t>tinggi</a:t>
            </a:r>
            <a:r>
              <a:rPr lang="en-MY" dirty="0"/>
              <a:t>. 113 KEYAKINAN Kita juga </a:t>
            </a:r>
            <a:r>
              <a:rPr lang="en-MY" dirty="0" err="1"/>
              <a:t>perlu</a:t>
            </a:r>
            <a:r>
              <a:rPr lang="en-MY" dirty="0"/>
              <a:t> </a:t>
            </a:r>
            <a:r>
              <a:rPr lang="en-MY" dirty="0" err="1"/>
              <a:t>menyesuaikan</a:t>
            </a:r>
            <a:r>
              <a:rPr lang="en-MY" dirty="0"/>
              <a:t> </a:t>
            </a:r>
            <a:r>
              <a:rPr lang="en-MY" dirty="0" err="1"/>
              <a:t>dasar</a:t>
            </a:r>
            <a:r>
              <a:rPr lang="en-MY" dirty="0"/>
              <a:t> </a:t>
            </a:r>
            <a:r>
              <a:rPr lang="en-MY" dirty="0" err="1"/>
              <a:t>kerjasama</a:t>
            </a:r>
            <a:r>
              <a:rPr lang="en-MY" dirty="0"/>
              <a:t> dan </a:t>
            </a:r>
            <a:r>
              <a:rPr lang="en-MY" dirty="0" err="1"/>
              <a:t>perkongsian</a:t>
            </a:r>
            <a:r>
              <a:rPr lang="en-MY" dirty="0"/>
              <a:t> </a:t>
            </a:r>
            <a:r>
              <a:rPr lang="en-MY" dirty="0" err="1"/>
              <a:t>serta</a:t>
            </a:r>
            <a:r>
              <a:rPr lang="en-MY" dirty="0"/>
              <a:t> </a:t>
            </a:r>
            <a:r>
              <a:rPr lang="en-MY" dirty="0" err="1"/>
              <a:t>memikirkan</a:t>
            </a:r>
            <a:r>
              <a:rPr lang="en-MY" dirty="0"/>
              <a:t> </a:t>
            </a:r>
            <a:r>
              <a:rPr lang="en-MY" dirty="0" err="1"/>
              <a:t>semula</a:t>
            </a:r>
            <a:r>
              <a:rPr lang="en-MY" dirty="0"/>
              <a:t> </a:t>
            </a:r>
            <a:r>
              <a:rPr lang="en-MY" dirty="0" err="1"/>
              <a:t>perniagaan</a:t>
            </a:r>
            <a:r>
              <a:rPr lang="en-MY" dirty="0"/>
              <a:t> </a:t>
            </a:r>
            <a:r>
              <a:rPr lang="en-MY" dirty="0" err="1"/>
              <a:t>bersubsidi</a:t>
            </a:r>
            <a:r>
              <a:rPr lang="en-MY" dirty="0"/>
              <a:t> dan </a:t>
            </a:r>
            <a:r>
              <a:rPr lang="en-MY" dirty="0" err="1"/>
              <a:t>bertindak</a:t>
            </a:r>
            <a:r>
              <a:rPr lang="en-MY" dirty="0"/>
              <a:t> </a:t>
            </a:r>
            <a:r>
              <a:rPr lang="en-MY" dirty="0" err="1"/>
              <a:t>tegas</a:t>
            </a:r>
            <a:r>
              <a:rPr lang="en-MY" dirty="0"/>
              <a:t> </a:t>
            </a:r>
            <a:r>
              <a:rPr lang="en-MY" dirty="0" err="1"/>
              <a:t>terhadap</a:t>
            </a:r>
            <a:r>
              <a:rPr lang="en-MY" dirty="0"/>
              <a:t> </a:t>
            </a:r>
            <a:r>
              <a:rPr lang="en-MY" dirty="0" err="1"/>
              <a:t>gejala</a:t>
            </a:r>
            <a:r>
              <a:rPr lang="en-MY" dirty="0"/>
              <a:t> </a:t>
            </a:r>
            <a:r>
              <a:rPr lang="en-MY" dirty="0" err="1"/>
              <a:t>monopoli</a:t>
            </a:r>
            <a:r>
              <a:rPr lang="en-MY" dirty="0"/>
              <a:t> oleh </a:t>
            </a:r>
            <a:r>
              <a:rPr lang="en-MY" dirty="0" err="1"/>
              <a:t>taikun</a:t>
            </a:r>
            <a:r>
              <a:rPr lang="en-MY" dirty="0"/>
              <a:t> </a:t>
            </a:r>
            <a:r>
              <a:rPr lang="en-MY" dirty="0" err="1"/>
              <a:t>perniagaan</a:t>
            </a:r>
            <a:r>
              <a:rPr lang="en-MY" dirty="0"/>
              <a:t> agar </a:t>
            </a:r>
            <a:r>
              <a:rPr lang="en-MY" dirty="0" err="1"/>
              <a:t>pembelian</a:t>
            </a:r>
            <a:r>
              <a:rPr lang="en-MY" dirty="0"/>
              <a:t> </a:t>
            </a:r>
            <a:r>
              <a:rPr lang="en-MY" dirty="0" err="1"/>
              <a:t>bahan</a:t>
            </a:r>
            <a:r>
              <a:rPr lang="en-MY" dirty="0"/>
              <a:t> </a:t>
            </a:r>
            <a:r>
              <a:rPr lang="en-MY" dirty="0" err="1"/>
              <a:t>keperluan</a:t>
            </a:r>
            <a:r>
              <a:rPr lang="en-MY" dirty="0"/>
              <a:t> </a:t>
            </a:r>
            <a:r>
              <a:rPr lang="en-MY" dirty="0" err="1"/>
              <a:t>asasi</a:t>
            </a:r>
            <a:r>
              <a:rPr lang="en-MY" dirty="0"/>
              <a:t> </a:t>
            </a:r>
            <a:r>
              <a:rPr lang="en-MY" dirty="0" err="1"/>
              <a:t>dapat</a:t>
            </a:r>
            <a:r>
              <a:rPr lang="en-MY" dirty="0"/>
              <a:t> </a:t>
            </a:r>
            <a:r>
              <a:rPr lang="en-MY" dirty="0" err="1"/>
              <a:t>disalurkan</a:t>
            </a:r>
            <a:r>
              <a:rPr lang="en-MY" dirty="0"/>
              <a:t> </a:t>
            </a:r>
            <a:r>
              <a:rPr lang="en-MY" dirty="0" err="1"/>
              <a:t>kepada</a:t>
            </a:r>
            <a:r>
              <a:rPr lang="en-MY" dirty="0"/>
              <a:t> </a:t>
            </a:r>
            <a:r>
              <a:rPr lang="en-MY" dirty="0" err="1"/>
              <a:t>rakyat</a:t>
            </a:r>
            <a:r>
              <a:rPr lang="en-MY" dirty="0"/>
              <a:t> dan </a:t>
            </a:r>
            <a:r>
              <a:rPr lang="en-MY" dirty="0" err="1"/>
              <a:t>bukan</a:t>
            </a:r>
            <a:r>
              <a:rPr lang="en-MY" dirty="0"/>
              <a:t> </a:t>
            </a:r>
            <a:r>
              <a:rPr lang="en-MY" dirty="0" err="1"/>
              <a:t>semata</a:t>
            </a:r>
            <a:r>
              <a:rPr lang="en-MY" dirty="0"/>
              <a:t> </a:t>
            </a:r>
            <a:r>
              <a:rPr lang="en-MY" dirty="0" err="1"/>
              <a:t>ke</a:t>
            </a:r>
            <a:r>
              <a:rPr lang="en-MY" dirty="0"/>
              <a:t> </a:t>
            </a:r>
            <a:r>
              <a:rPr lang="en-MY" dirty="0" err="1"/>
              <a:t>dalam</a:t>
            </a:r>
            <a:r>
              <a:rPr lang="en-MY" dirty="0"/>
              <a:t> </a:t>
            </a:r>
            <a:r>
              <a:rPr lang="en-MY" dirty="0" err="1"/>
              <a:t>poket</a:t>
            </a:r>
            <a:r>
              <a:rPr lang="en-MY" dirty="0"/>
              <a:t> </a:t>
            </a:r>
            <a:r>
              <a:rPr lang="en-MY" dirty="0" err="1"/>
              <a:t>kroni</a:t>
            </a:r>
            <a:r>
              <a:rPr lang="en-MY" dirty="0"/>
              <a:t> </a:t>
            </a:r>
            <a:r>
              <a:rPr lang="en-MY" dirty="0" err="1"/>
              <a:t>atau</a:t>
            </a:r>
            <a:r>
              <a:rPr lang="en-MY" dirty="0"/>
              <a:t> </a:t>
            </a:r>
            <a:r>
              <a:rPr lang="en-MY" dirty="0" err="1"/>
              <a:t>elit</a:t>
            </a:r>
            <a:r>
              <a:rPr lang="en-MY" dirty="0"/>
              <a:t> </a:t>
            </a:r>
            <a:r>
              <a:rPr lang="en-MY" dirty="0" err="1"/>
              <a:t>maha</a:t>
            </a:r>
            <a:r>
              <a:rPr lang="en-MY" dirty="0"/>
              <a:t> kaya.</a:t>
            </a:r>
          </a:p>
        </p:txBody>
      </p:sp>
      <p:sp>
        <p:nvSpPr>
          <p:cNvPr id="4" name="Slide Number Placeholder 3"/>
          <p:cNvSpPr>
            <a:spLocks noGrp="1"/>
          </p:cNvSpPr>
          <p:nvPr>
            <p:ph type="sldNum" sz="quarter" idx="5"/>
          </p:nvPr>
        </p:nvSpPr>
        <p:spPr/>
        <p:txBody>
          <a:bodyPr/>
          <a:lstStyle/>
          <a:p>
            <a:fld id="{75157293-68F5-4353-900E-32F8DDCE5ED9}" type="slidenum">
              <a:rPr lang="en-MY" smtClean="0"/>
              <a:t>16</a:t>
            </a:fld>
            <a:endParaRPr lang="en-MY"/>
          </a:p>
        </p:txBody>
      </p:sp>
    </p:spTree>
    <p:extLst>
      <p:ext uri="{BB962C8B-B14F-4D97-AF65-F5344CB8AC3E}">
        <p14:creationId xmlns:p14="http://schemas.microsoft.com/office/powerpoint/2010/main" val="3084178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1/22/2024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438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55278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7248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2269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6350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97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9018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1248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9025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1/22/2024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8300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1/22/2024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6615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36932110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a:t>
            </a:fld>
            <a:endParaRPr lang="en-US" b="1" i="1" dirty="0">
              <a:solidFill>
                <a:schemeClr val="bg1"/>
              </a:solidFill>
            </a:endParaRPr>
          </a:p>
        </p:txBody>
      </p:sp>
      <p:sp>
        <p:nvSpPr>
          <p:cNvPr id="26" name="TextBox 25">
            <a:extLst>
              <a:ext uri="{FF2B5EF4-FFF2-40B4-BE49-F238E27FC236}">
                <a16:creationId xmlns:a16="http://schemas.microsoft.com/office/drawing/2014/main" id="{E12342E9-F232-8C27-5E81-53371CE58908}"/>
              </a:ext>
            </a:extLst>
          </p:cNvPr>
          <p:cNvSpPr txBox="1"/>
          <p:nvPr/>
        </p:nvSpPr>
        <p:spPr>
          <a:xfrm>
            <a:off x="1161045" y="2704036"/>
            <a:ext cx="10341612" cy="1107996"/>
          </a:xfrm>
          <a:prstGeom prst="rect">
            <a:avLst/>
          </a:prstGeom>
          <a:noFill/>
        </p:spPr>
        <p:txBody>
          <a:bodyPr wrap="square" rtlCol="0">
            <a:spAutoFit/>
          </a:bodyPr>
          <a:lstStyle/>
          <a:p>
            <a:pPr algn="ctr"/>
            <a:r>
              <a:rPr lang="en-US" sz="6600" dirty="0">
                <a:solidFill>
                  <a:srgbClr val="00B0F0"/>
                </a:solidFill>
                <a:latin typeface="Aharoni" panose="02010803020104030203" pitchFamily="2" charset="-79"/>
                <a:cs typeface="Aharoni" panose="02010803020104030203" pitchFamily="2" charset="-79"/>
              </a:rPr>
              <a:t>NILAI TERAS: </a:t>
            </a:r>
            <a:r>
              <a:rPr lang="en-US" sz="6600" dirty="0" err="1">
                <a:solidFill>
                  <a:srgbClr val="00B0F0"/>
                </a:solidFill>
                <a:latin typeface="Aharoni" panose="02010803020104030203" pitchFamily="2" charset="-79"/>
                <a:cs typeface="Aharoni" panose="02010803020104030203" pitchFamily="2" charset="-79"/>
              </a:rPr>
              <a:t>keyaki</a:t>
            </a:r>
            <a:r>
              <a:rPr lang="en-US" sz="6600" dirty="0" err="1">
                <a:solidFill>
                  <a:srgbClr val="FFC000"/>
                </a:solidFill>
                <a:latin typeface="Aharoni" panose="02010803020104030203" pitchFamily="2" charset="-79"/>
                <a:cs typeface="Aharoni" panose="02010803020104030203" pitchFamily="2" charset="-79"/>
              </a:rPr>
              <a:t>N</a:t>
            </a:r>
            <a:r>
              <a:rPr lang="en-US" sz="6600" dirty="0" err="1">
                <a:solidFill>
                  <a:srgbClr val="00B0F0"/>
                </a:solidFill>
                <a:latin typeface="Aharoni" panose="02010803020104030203" pitchFamily="2" charset="-79"/>
                <a:cs typeface="Aharoni" panose="02010803020104030203" pitchFamily="2" charset="-79"/>
              </a:rPr>
              <a:t>an</a:t>
            </a:r>
            <a:endParaRPr lang="en-US" sz="6600" dirty="0">
              <a:solidFill>
                <a:srgbClr val="00B0F0"/>
              </a:solidFill>
              <a:latin typeface="Aharoni" panose="02010803020104030203" pitchFamily="2" charset="-79"/>
              <a:cs typeface="Aharoni" panose="02010803020104030203" pitchFamily="2" charset="-79"/>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4101616" y="3881357"/>
            <a:ext cx="3988768" cy="1307333"/>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8" name="TextBox 7">
            <a:extLst>
              <a:ext uri="{FF2B5EF4-FFF2-40B4-BE49-F238E27FC236}">
                <a16:creationId xmlns:a16="http://schemas.microsoft.com/office/drawing/2014/main" id="{2F92B71C-4A1F-9A63-1A63-45564FA04D7D}"/>
              </a:ext>
            </a:extLst>
          </p:cNvPr>
          <p:cNvSpPr txBox="1"/>
          <p:nvPr/>
        </p:nvSpPr>
        <p:spPr>
          <a:xfrm>
            <a:off x="4325616" y="1445358"/>
            <a:ext cx="3533364" cy="461665"/>
          </a:xfrm>
          <a:prstGeom prst="rect">
            <a:avLst/>
          </a:prstGeom>
          <a:noFill/>
        </p:spPr>
        <p:txBody>
          <a:bodyPr wrap="square" rtlCol="0">
            <a:spAutoFit/>
          </a:bodyPr>
          <a:lstStyle/>
          <a:p>
            <a:pPr algn="ctr"/>
            <a:r>
              <a:rPr lang="en-US" sz="1200" b="1" dirty="0">
                <a:latin typeface="Karla" pitchFamily="2" charset="0"/>
              </a:rPr>
              <a:t>JABATAN PERKHIDMATAN AWAM</a:t>
            </a:r>
          </a:p>
          <a:p>
            <a:pPr algn="ctr"/>
            <a:r>
              <a:rPr lang="en-US" sz="1200" b="1" dirty="0">
                <a:latin typeface="Karla" pitchFamily="2" charset="0"/>
              </a:rPr>
              <a:t>INSTITUT TADBIRAN AWAM NEGARA</a:t>
            </a:r>
          </a:p>
        </p:txBody>
      </p:sp>
      <p:pic>
        <p:nvPicPr>
          <p:cNvPr id="9" name="Picture 8" descr="A picture containing text, clipart, graphics, graphic design&#10;&#10;Description automatically generated">
            <a:extLst>
              <a:ext uri="{FF2B5EF4-FFF2-40B4-BE49-F238E27FC236}">
                <a16:creationId xmlns:a16="http://schemas.microsoft.com/office/drawing/2014/main" id="{149277F1-83C8-8820-92E8-3F0F17705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75951" y="393717"/>
            <a:ext cx="1232693" cy="952959"/>
          </a:xfrm>
          <a:prstGeom prst="rect">
            <a:avLst/>
          </a:prstGeom>
        </p:spPr>
      </p:pic>
    </p:spTree>
    <p:extLst>
      <p:ext uri="{BB962C8B-B14F-4D97-AF65-F5344CB8AC3E}">
        <p14:creationId xmlns:p14="http://schemas.microsoft.com/office/powerpoint/2010/main" val="1306650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10</a:t>
            </a:fld>
            <a:endParaRPr lang="en-US" b="1" i="1" dirty="0">
              <a:solidFill>
                <a:schemeClr val="bg1"/>
              </a:solidFill>
            </a:endParaRPr>
          </a:p>
        </p:txBody>
      </p:sp>
      <p:sp>
        <p:nvSpPr>
          <p:cNvPr id="30" name="TextBox 29">
            <a:extLst>
              <a:ext uri="{FF2B5EF4-FFF2-40B4-BE49-F238E27FC236}">
                <a16:creationId xmlns:a16="http://schemas.microsoft.com/office/drawing/2014/main" id="{8FAF8A46-04BD-BE46-439E-797D3A32BF20}"/>
              </a:ext>
            </a:extLst>
          </p:cNvPr>
          <p:cNvSpPr txBox="1"/>
          <p:nvPr/>
        </p:nvSpPr>
        <p:spPr>
          <a:xfrm>
            <a:off x="809296" y="959755"/>
            <a:ext cx="10823903" cy="4408002"/>
          </a:xfrm>
          <a:prstGeom prst="rect">
            <a:avLst/>
          </a:prstGeom>
          <a:noFill/>
        </p:spPr>
        <p:txBody>
          <a:bodyPr wrap="square">
            <a:spAutoFit/>
          </a:bodyPr>
          <a:lstStyle/>
          <a:p>
            <a:pPr marR="0" lvl="0">
              <a:lnSpc>
                <a:spcPct val="115000"/>
              </a:lnSpc>
              <a:spcBef>
                <a:spcPts val="0"/>
              </a:spcBef>
              <a:spcAft>
                <a:spcPts val="1000"/>
              </a:spcAft>
              <a:tabLst>
                <a:tab pos="2286000" algn="l"/>
              </a:tabLst>
            </a:pPr>
            <a:r>
              <a:rPr lang="en-US" sz="3200" b="1" i="1" dirty="0">
                <a:effectLst/>
                <a:latin typeface="Calibri" panose="020F0502020204030204" pitchFamily="34" charset="0"/>
                <a:ea typeface="Calibri" panose="020F0502020204030204" pitchFamily="34" charset="0"/>
                <a:cs typeface="Calibri" panose="020F0502020204030204" pitchFamily="34" charset="0"/>
              </a:rPr>
              <a:t>KONVENSIONAL</a:t>
            </a:r>
          </a:p>
          <a:p>
            <a:pPr marL="285750" marR="0" lvl="0" indent="-285750" algn="just">
              <a:lnSpc>
                <a:spcPct val="115000"/>
              </a:lnSpc>
              <a:spcBef>
                <a:spcPts val="0"/>
              </a:spcBef>
              <a:spcAft>
                <a:spcPts val="1000"/>
              </a:spcAft>
              <a:buFont typeface="Arial" panose="020B0604020202020204" pitchFamily="34" charset="0"/>
              <a:buChar char="•"/>
              <a:tabLst>
                <a:tab pos="2286000" algn="l"/>
              </a:tabLst>
            </a:pPr>
            <a:r>
              <a:rPr lang="en-US" sz="3200" dirty="0" err="1">
                <a:latin typeface="Calibri" panose="020F0502020204030204" pitchFamily="34" charset="0"/>
                <a:ea typeface="Calibri" panose="020F0502020204030204" pitchFamily="34" charset="0"/>
                <a:cs typeface="Calibri" panose="020F0502020204030204" pitchFamily="34" charset="0"/>
              </a:rPr>
              <a:t>kepercayaan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ampuh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terhadap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kemampuan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seseorang</a:t>
            </a:r>
            <a:r>
              <a:rPr lang="en-US" sz="3200" dirty="0">
                <a:latin typeface="Calibri" panose="020F0502020204030204" pitchFamily="34" charset="0"/>
                <a:ea typeface="Calibri" panose="020F0502020204030204" pitchFamily="34" charset="0"/>
                <a:cs typeface="Calibri" panose="020F0502020204030204" pitchFamily="34" charset="0"/>
              </a:rPr>
              <a:t> atau </a:t>
            </a:r>
            <a:r>
              <a:rPr lang="en-US" sz="3200" dirty="0" err="1">
                <a:latin typeface="Calibri" panose="020F0502020204030204" pitchFamily="34" charset="0"/>
                <a:ea typeface="Calibri" panose="020F0502020204030204" pitchFamily="34" charset="0"/>
                <a:cs typeface="Calibri" panose="020F0502020204030204" pitchFamily="34" charset="0"/>
              </a:rPr>
              <a:t>sekumpulan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manusia</a:t>
            </a:r>
            <a:r>
              <a:rPr lang="en-US" sz="3200" dirty="0">
                <a:latin typeface="Calibri" panose="020F0502020204030204" pitchFamily="34" charset="0"/>
                <a:ea typeface="Calibri" panose="020F0502020204030204" pitchFamily="34" charset="0"/>
                <a:cs typeface="Calibri" panose="020F0502020204030204" pitchFamily="34" charset="0"/>
              </a:rPr>
              <a:t>.</a:t>
            </a:r>
          </a:p>
          <a:p>
            <a:pPr marL="285750" marR="0" lvl="0" indent="-285750" algn="just">
              <a:lnSpc>
                <a:spcPct val="115000"/>
              </a:lnSpc>
              <a:spcBef>
                <a:spcPts val="0"/>
              </a:spcBef>
              <a:spcAft>
                <a:spcPts val="1000"/>
              </a:spcAft>
              <a:buFont typeface="Arial" panose="020B0604020202020204" pitchFamily="34" charset="0"/>
              <a:buChar char="•"/>
              <a:tabLst>
                <a:tab pos="2286000" algn="l"/>
              </a:tabLst>
            </a:pPr>
            <a:r>
              <a:rPr lang="en-US" sz="3200" dirty="0" err="1">
                <a:latin typeface="Calibri" panose="020F0502020204030204" pitchFamily="34" charset="0"/>
                <a:ea typeface="Calibri" panose="020F0502020204030204" pitchFamily="34" charset="0"/>
                <a:cs typeface="Calibri" panose="020F0502020204030204" pitchFamily="34" charset="0"/>
              </a:rPr>
              <a:t>Perbuatan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menggenggam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erat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suatu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kebenaran</a:t>
            </a:r>
            <a:r>
              <a:rPr lang="en-US" sz="3200" dirty="0">
                <a:latin typeface="Calibri" panose="020F0502020204030204" pitchFamily="34" charset="0"/>
                <a:ea typeface="Calibri" panose="020F0502020204030204" pitchFamily="34" charset="0"/>
                <a:cs typeface="Calibri" panose="020F0502020204030204" pitchFamily="34" charset="0"/>
              </a:rPr>
              <a:t> atau </a:t>
            </a:r>
            <a:r>
              <a:rPr lang="en-US" sz="3200" dirty="0" err="1">
                <a:latin typeface="Calibri" panose="020F0502020204030204" pitchFamily="34" charset="0"/>
                <a:ea typeface="Calibri" panose="020F0502020204030204" pitchFamily="34" charset="0"/>
                <a:cs typeface="Calibri" panose="020F0502020204030204" pitchFamily="34" charset="0"/>
              </a:rPr>
              <a:t>kebijaksanaan</a:t>
            </a:r>
            <a:r>
              <a:rPr lang="en-US" sz="3200" dirty="0">
                <a:latin typeface="Calibri" panose="020F0502020204030204" pitchFamily="34" charset="0"/>
                <a:ea typeface="Calibri" panose="020F0502020204030204" pitchFamily="34" charset="0"/>
                <a:cs typeface="Calibri" panose="020F0502020204030204" pitchFamily="34" charset="0"/>
              </a:rPr>
              <a:t> dalam </a:t>
            </a:r>
            <a:r>
              <a:rPr lang="en-US" sz="3200" dirty="0" err="1">
                <a:latin typeface="Calibri" panose="020F0502020204030204" pitchFamily="34" charset="0"/>
                <a:ea typeface="Calibri" panose="020F0502020204030204" pitchFamily="34" charset="0"/>
                <a:cs typeface="Calibri" panose="020F0502020204030204" pitchFamily="34" charset="0"/>
              </a:rPr>
              <a:t>kehidupan</a:t>
            </a:r>
            <a:r>
              <a:rPr lang="en-US" sz="3200" dirty="0">
                <a:latin typeface="Calibri" panose="020F0502020204030204" pitchFamily="34" charset="0"/>
                <a:ea typeface="Calibri" panose="020F0502020204030204" pitchFamily="34" charset="0"/>
                <a:cs typeface="Calibri" panose="020F0502020204030204" pitchFamily="34" charset="0"/>
              </a:rPr>
              <a:t>. </a:t>
            </a:r>
          </a:p>
          <a:p>
            <a:pPr marL="285750" marR="0" lvl="0" indent="-285750" algn="just">
              <a:lnSpc>
                <a:spcPct val="115000"/>
              </a:lnSpc>
              <a:spcBef>
                <a:spcPts val="0"/>
              </a:spcBef>
              <a:spcAft>
                <a:spcPts val="1000"/>
              </a:spcAft>
              <a:buFont typeface="Arial" panose="020B0604020202020204" pitchFamily="34" charset="0"/>
              <a:buChar char="•"/>
              <a:tabLst>
                <a:tab pos="2286000" algn="l"/>
              </a:tabLst>
            </a:pPr>
            <a:r>
              <a:rPr lang="en-US" sz="3200" dirty="0" err="1">
                <a:latin typeface="Calibri" panose="020F0502020204030204" pitchFamily="34" charset="0"/>
                <a:ea typeface="Calibri" panose="020F0502020204030204" pitchFamily="34" charset="0"/>
                <a:cs typeface="Calibri" panose="020F0502020204030204" pitchFamily="34" charset="0"/>
              </a:rPr>
              <a:t>Secara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lazimnya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keyakinan</a:t>
            </a:r>
            <a:r>
              <a:rPr lang="en-US" sz="32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berlawanan</a:t>
            </a:r>
            <a:r>
              <a:rPr lang="en-US" sz="3200" dirty="0">
                <a:latin typeface="Calibri" panose="020F0502020204030204" pitchFamily="34" charset="0"/>
                <a:ea typeface="Calibri" panose="020F0502020204030204" pitchFamily="34" charset="0"/>
                <a:cs typeface="Calibri" panose="020F0502020204030204" pitchFamily="34" charset="0"/>
              </a:rPr>
              <a:t> dengan </a:t>
            </a:r>
            <a:r>
              <a:rPr lang="en-US" sz="3200" dirty="0" err="1">
                <a:latin typeface="Calibri" panose="020F0502020204030204" pitchFamily="34" charset="0"/>
                <a:ea typeface="Calibri" panose="020F0502020204030204" pitchFamily="34" charset="0"/>
                <a:cs typeface="Calibri" panose="020F0502020204030204" pitchFamily="34" charset="0"/>
              </a:rPr>
              <a:t>keadaan</a:t>
            </a:r>
            <a:r>
              <a:rPr lang="en-US" sz="3200" dirty="0">
                <a:latin typeface="Calibri" panose="020F0502020204030204" pitchFamily="34" charset="0"/>
                <a:ea typeface="Calibri" panose="020F0502020204030204" pitchFamily="34" charset="0"/>
                <a:cs typeface="Calibri" panose="020F0502020204030204" pitchFamily="34" charset="0"/>
              </a:rPr>
              <a:t> yang </a:t>
            </a:r>
            <a:r>
              <a:rPr lang="en-US" sz="3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dicurigai</a:t>
            </a:r>
            <a:r>
              <a:rPr lang="en-US" sz="32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6339732"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1. DEFINISI</a:t>
            </a:r>
          </a:p>
        </p:txBody>
      </p:sp>
    </p:spTree>
    <p:extLst>
      <p:ext uri="{BB962C8B-B14F-4D97-AF65-F5344CB8AC3E}">
        <p14:creationId xmlns:p14="http://schemas.microsoft.com/office/powerpoint/2010/main" val="238990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11</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6339732"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1. DEFINISI</a:t>
            </a:r>
          </a:p>
        </p:txBody>
      </p:sp>
      <p:sp>
        <p:nvSpPr>
          <p:cNvPr id="8" name="TextBox 7">
            <a:extLst>
              <a:ext uri="{FF2B5EF4-FFF2-40B4-BE49-F238E27FC236}">
                <a16:creationId xmlns:a16="http://schemas.microsoft.com/office/drawing/2014/main" id="{635290AE-1573-4D95-85C0-BADB4C544BA7}"/>
              </a:ext>
            </a:extLst>
          </p:cNvPr>
          <p:cNvSpPr txBox="1"/>
          <p:nvPr/>
        </p:nvSpPr>
        <p:spPr>
          <a:xfrm>
            <a:off x="457905" y="868169"/>
            <a:ext cx="11535975" cy="3496919"/>
          </a:xfrm>
          <a:prstGeom prst="rect">
            <a:avLst/>
          </a:prstGeom>
          <a:noFill/>
        </p:spPr>
        <p:txBody>
          <a:bodyPr wrap="square">
            <a:spAutoFit/>
          </a:bodyPr>
          <a:lstStyle/>
          <a:p>
            <a:pPr marR="0" lvl="0" algn="just">
              <a:lnSpc>
                <a:spcPct val="115000"/>
              </a:lnSpc>
              <a:spcBef>
                <a:spcPts val="0"/>
              </a:spcBef>
              <a:spcAft>
                <a:spcPts val="1000"/>
              </a:spcAft>
              <a:tabLst>
                <a:tab pos="2286000" algn="l"/>
              </a:tabLst>
            </a:pPr>
            <a:r>
              <a:rPr lang="en-US" sz="3600" b="1" i="1" dirty="0">
                <a:effectLst/>
                <a:latin typeface="Calibri" panose="020F0502020204030204" pitchFamily="34" charset="0"/>
                <a:ea typeface="Calibri" panose="020F0502020204030204" pitchFamily="34" charset="0"/>
                <a:cs typeface="Calibri" panose="020F0502020204030204" pitchFamily="34" charset="0"/>
              </a:rPr>
              <a:t>OPERATIONAL (YAB PMX)</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a:lnSpc>
                <a:spcPct val="115000"/>
              </a:lnSpc>
              <a:spcBef>
                <a:spcPts val="0"/>
              </a:spcBef>
              <a:spcAft>
                <a:spcPts val="1000"/>
              </a:spcAft>
              <a:buFont typeface="Arial" panose="020B0604020202020204" pitchFamily="34" charset="0"/>
              <a:buChar char="•"/>
              <a:tabLst>
                <a:tab pos="2286000" algn="l"/>
              </a:tabLst>
            </a:pPr>
            <a:r>
              <a:rPr lang="en-US" sz="3600" dirty="0" err="1">
                <a:latin typeface="Calibri" panose="020F0502020204030204" pitchFamily="34" charset="0"/>
                <a:ea typeface="Calibri" panose="020F0502020204030204" pitchFamily="34" charset="0"/>
                <a:cs typeface="Calibri" panose="020F0502020204030204" pitchFamily="34" charset="0"/>
              </a:rPr>
              <a:t>Suatu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ikrar</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kebertanggungjawaban</a:t>
            </a:r>
            <a:r>
              <a:rPr lang="en-US" sz="3600" dirty="0">
                <a:latin typeface="Calibri" panose="020F0502020204030204" pitchFamily="34" charset="0"/>
                <a:ea typeface="Calibri" panose="020F0502020204030204" pitchFamily="34" charset="0"/>
                <a:cs typeface="Calibri" panose="020F0502020204030204" pitchFamily="34" charset="0"/>
              </a:rPr>
              <a:t> moral di dunia dan </a:t>
            </a:r>
            <a:r>
              <a:rPr lang="en-US" sz="3600" dirty="0" err="1">
                <a:latin typeface="Calibri" panose="020F0502020204030204" pitchFamily="34" charset="0"/>
                <a:ea typeface="Calibri" panose="020F0502020204030204" pitchFamily="34" charset="0"/>
                <a:cs typeface="Calibri" panose="020F0502020204030204" pitchFamily="34" charset="0"/>
              </a:rPr>
              <a:t>akhirat</a:t>
            </a:r>
            <a:r>
              <a:rPr lang="en-US" sz="3600" dirty="0">
                <a:latin typeface="Calibri" panose="020F0502020204030204" pitchFamily="34" charset="0"/>
                <a:ea typeface="Calibri" panose="020F0502020204030204" pitchFamily="34" charset="0"/>
                <a:cs typeface="Calibri" panose="020F0502020204030204" pitchFamily="34" charset="0"/>
              </a:rPr>
              <a:t>.</a:t>
            </a:r>
          </a:p>
          <a:p>
            <a:pPr marL="285750" marR="0" lvl="0" indent="-285750" algn="just">
              <a:lnSpc>
                <a:spcPct val="115000"/>
              </a:lnSpc>
              <a:spcBef>
                <a:spcPts val="0"/>
              </a:spcBef>
              <a:spcAft>
                <a:spcPts val="1000"/>
              </a:spcAft>
              <a:buFont typeface="Arial" panose="020B0604020202020204" pitchFamily="34" charset="0"/>
              <a:buChar char="•"/>
              <a:tabLst>
                <a:tab pos="2286000" algn="l"/>
              </a:tabLst>
            </a:pPr>
            <a:r>
              <a:rPr lang="en-US" sz="3600" dirty="0" err="1">
                <a:latin typeface="Calibri" panose="020F0502020204030204" pitchFamily="34" charset="0"/>
                <a:ea typeface="Calibri" panose="020F0502020204030204" pitchFamily="34" charset="0"/>
                <a:cs typeface="Calibri" panose="020F0502020204030204" pitchFamily="34" charset="0"/>
              </a:rPr>
              <a:t>Keyakinan</a:t>
            </a:r>
            <a:r>
              <a:rPr lang="en-US" sz="3600" dirty="0">
                <a:latin typeface="Calibri" panose="020F0502020204030204" pitchFamily="34" charset="0"/>
                <a:ea typeface="Calibri" panose="020F0502020204030204" pitchFamily="34" charset="0"/>
                <a:cs typeface="Calibri" panose="020F0502020204030204" pitchFamily="34" charset="0"/>
              </a:rPr>
              <a:t> dapat </a:t>
            </a:r>
            <a:r>
              <a:rPr lang="en-US" sz="3600" dirty="0" err="1">
                <a:latin typeface="Calibri" panose="020F0502020204030204" pitchFamily="34" charset="0"/>
                <a:ea typeface="Calibri" panose="020F0502020204030204" pitchFamily="34" charset="0"/>
                <a:cs typeface="Calibri" panose="020F0502020204030204" pitchFamily="34" charset="0"/>
              </a:rPr>
              <a:t>diperjelaskan</a:t>
            </a:r>
            <a:r>
              <a:rPr lang="en-US" sz="3600" dirty="0">
                <a:latin typeface="Calibri" panose="020F0502020204030204" pitchFamily="34" charset="0"/>
                <a:ea typeface="Calibri" panose="020F0502020204030204" pitchFamily="34" charset="0"/>
                <a:cs typeface="Calibri" panose="020F0502020204030204" pitchFamily="34" charset="0"/>
              </a:rPr>
              <a:t> dengan dua (2) </a:t>
            </a:r>
            <a:r>
              <a:rPr lang="en-US" sz="3600" dirty="0" err="1">
                <a:latin typeface="Calibri" panose="020F0502020204030204" pitchFamily="34" charset="0"/>
                <a:ea typeface="Calibri" panose="020F0502020204030204" pitchFamily="34" charset="0"/>
                <a:cs typeface="Calibri" panose="020F0502020204030204" pitchFamily="34" charset="0"/>
              </a:rPr>
              <a:t>kalimat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iaitu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C000"/>
                </a:solidFill>
                <a:latin typeface="Calibri" panose="020F0502020204030204" pitchFamily="34" charset="0"/>
                <a:ea typeface="Calibri" panose="020F0502020204030204" pitchFamily="34" charset="0"/>
                <a:cs typeface="Calibri" panose="020F0502020204030204" pitchFamily="34" charset="0"/>
              </a:rPr>
              <a:t>‘</a:t>
            </a:r>
            <a:r>
              <a:rPr lang="en-US" sz="3600" b="1" dirty="0" err="1">
                <a:solidFill>
                  <a:srgbClr val="FFC000"/>
                </a:solidFill>
                <a:latin typeface="Calibri" panose="020F0502020204030204" pitchFamily="34" charset="0"/>
                <a:ea typeface="Calibri" panose="020F0502020204030204" pitchFamily="34" charset="0"/>
                <a:cs typeface="Calibri" panose="020F0502020204030204" pitchFamily="34" charset="0"/>
              </a:rPr>
              <a:t>kepercayaan</a:t>
            </a:r>
            <a:r>
              <a:rPr lang="en-US" sz="3600" b="1" dirty="0">
                <a:solidFill>
                  <a:srgbClr val="FFC000"/>
                </a:solidFill>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 dan </a:t>
            </a:r>
            <a:r>
              <a:rPr lang="en-US" sz="3600" b="1" dirty="0">
                <a:solidFill>
                  <a:srgbClr val="FFC000"/>
                </a:solidFill>
                <a:latin typeface="Calibri" panose="020F0502020204030204" pitchFamily="34" charset="0"/>
                <a:ea typeface="Calibri" panose="020F0502020204030204" pitchFamily="34" charset="0"/>
                <a:cs typeface="Calibri" panose="020F0502020204030204" pitchFamily="34" charset="0"/>
              </a:rPr>
              <a:t>‘</a:t>
            </a:r>
            <a:r>
              <a:rPr lang="en-US" sz="3600" b="1" dirty="0" err="1">
                <a:solidFill>
                  <a:srgbClr val="FFC000"/>
                </a:solidFill>
                <a:latin typeface="Calibri" panose="020F0502020204030204" pitchFamily="34" charset="0"/>
                <a:ea typeface="Calibri" panose="020F0502020204030204" pitchFamily="34" charset="0"/>
                <a:cs typeface="Calibri" panose="020F0502020204030204" pitchFamily="34" charset="0"/>
              </a:rPr>
              <a:t>kebertanggungjawaban</a:t>
            </a:r>
            <a:r>
              <a:rPr lang="en-US" sz="3600" b="1" dirty="0">
                <a:solidFill>
                  <a:srgbClr val="FFC000"/>
                </a:solidFill>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8013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12</a:t>
            </a:fld>
            <a:endParaRPr lang="en-US" b="1" i="1" dirty="0">
              <a:solidFill>
                <a:schemeClr val="bg1"/>
              </a:solidFill>
            </a:endParaRPr>
          </a:p>
        </p:txBody>
      </p:sp>
      <p:sp>
        <p:nvSpPr>
          <p:cNvPr id="30" name="TextBox 29">
            <a:extLst>
              <a:ext uri="{FF2B5EF4-FFF2-40B4-BE49-F238E27FC236}">
                <a16:creationId xmlns:a16="http://schemas.microsoft.com/office/drawing/2014/main" id="{8FAF8A46-04BD-BE46-439E-797D3A32BF20}"/>
              </a:ext>
            </a:extLst>
          </p:cNvPr>
          <p:cNvSpPr txBox="1"/>
          <p:nvPr/>
        </p:nvSpPr>
        <p:spPr>
          <a:xfrm>
            <a:off x="746919" y="2399015"/>
            <a:ext cx="10698847" cy="31350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Usaha-</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usaha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untuk</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1" i="0" u="none" strike="noStrike" kern="0" cap="none" spc="0" normalizeH="0" baseline="0" noProof="0" dirty="0" err="1">
                <a:ln>
                  <a:noFill/>
                </a:ln>
                <a:solidFill>
                  <a:srgbClr val="FFC000"/>
                </a:solidFill>
                <a:effectLst/>
                <a:uLnTx/>
                <a:uFillTx/>
                <a:latin typeface="Calibri"/>
                <a:ea typeface="Calibri"/>
                <a:cs typeface="Calibri"/>
                <a:sym typeface="Calibri"/>
              </a:rPr>
              <a:t>memulihkan</a:t>
            </a:r>
            <a:r>
              <a:rPr kumimoji="0" lang="en-GB" sz="2800" b="1" i="0" u="none" strike="noStrike" kern="0" cap="none" spc="0" normalizeH="0" baseline="0" noProof="0" dirty="0">
                <a:ln>
                  <a:noFill/>
                </a:ln>
                <a:solidFill>
                  <a:srgbClr val="FFC000"/>
                </a:solidFill>
                <a:effectLst/>
                <a:uLnTx/>
                <a:uFillTx/>
                <a:latin typeface="Calibri"/>
                <a:ea typeface="Calibri"/>
                <a:cs typeface="Calibri"/>
                <a:sym typeface="Calibri"/>
              </a:rPr>
              <a:t> </a:t>
            </a:r>
            <a:r>
              <a:rPr kumimoji="0" lang="en-GB" sz="2800" b="1" i="0" u="none" strike="noStrike" kern="0" cap="none" spc="0" normalizeH="0" baseline="0" noProof="0" dirty="0" err="1">
                <a:ln>
                  <a:noFill/>
                </a:ln>
                <a:solidFill>
                  <a:srgbClr val="FFC000"/>
                </a:solidFill>
                <a:effectLst/>
                <a:uLnTx/>
                <a:uFillTx/>
                <a:latin typeface="Calibri"/>
                <a:ea typeface="Calibri"/>
                <a:cs typeface="Calibri"/>
                <a:sym typeface="Calibri"/>
              </a:rPr>
              <a:t>semula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keyakinan</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terhadap</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negara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harus</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disegerakan</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untuk</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membangunkannya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semula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serta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1" i="0" u="none" strike="noStrike" kern="0" cap="none" spc="0" normalizeH="0" baseline="0" noProof="0" dirty="0" err="1">
                <a:ln>
                  <a:noFill/>
                </a:ln>
                <a:solidFill>
                  <a:srgbClr val="FFC000"/>
                </a:solidFill>
                <a:effectLst/>
                <a:uLnTx/>
                <a:uFillTx/>
                <a:latin typeface="Calibri"/>
                <a:ea typeface="Calibri"/>
                <a:cs typeface="Calibri"/>
                <a:sym typeface="Calibri"/>
              </a:rPr>
              <a:t>mengukuhkan</a:t>
            </a:r>
            <a:r>
              <a:rPr kumimoji="0" lang="en-GB" sz="2800" b="1" i="0" u="none" strike="noStrike" kern="0" cap="none" spc="0" normalizeH="0" baseline="0" noProof="0" dirty="0">
                <a:ln>
                  <a:noFill/>
                </a:ln>
                <a:solidFill>
                  <a:srgbClr val="FFC000"/>
                </a:solidFill>
                <a:effectLst/>
                <a:uLnTx/>
                <a:uFillTx/>
                <a:latin typeface="Calibri"/>
                <a:ea typeface="Calibri"/>
                <a:cs typeface="Calibri"/>
                <a:sym typeface="Calibri"/>
              </a:rPr>
              <a:t> </a:t>
            </a:r>
            <a:r>
              <a:rPr kumimoji="0" lang="en-GB" sz="2800" b="1" i="0" u="none" strike="noStrike" kern="0" cap="none" spc="0" normalizeH="0" baseline="0" noProof="0" dirty="0" err="1">
                <a:ln>
                  <a:noFill/>
                </a:ln>
                <a:solidFill>
                  <a:srgbClr val="FFC000"/>
                </a:solidFill>
                <a:effectLst/>
                <a:uLnTx/>
                <a:uFillTx/>
                <a:latin typeface="Calibri"/>
                <a:ea typeface="Calibri"/>
                <a:cs typeface="Calibri"/>
                <a:sym typeface="Calibri"/>
              </a:rPr>
              <a:t>perpaduan</a:t>
            </a:r>
            <a:r>
              <a:rPr kumimoji="0" lang="en-GB" sz="2800" b="1" i="0" u="none" strike="noStrike" kern="0" cap="none" spc="0" normalizeH="0" baseline="0" noProof="0" dirty="0">
                <a:ln>
                  <a:noFill/>
                </a:ln>
                <a:solidFill>
                  <a:srgbClr val="FFC000"/>
                </a:solidFill>
                <a:effectLst/>
                <a:uLnTx/>
                <a:uFillTx/>
                <a:latin typeface="Calibri"/>
                <a:ea typeface="Calibri"/>
                <a:cs typeface="Calibri"/>
                <a:sym typeface="Calibri"/>
              </a:rPr>
              <a:t> dan </a:t>
            </a:r>
            <a:r>
              <a:rPr kumimoji="0" lang="en-GB" sz="2800" b="1" i="0" u="none" strike="noStrike" kern="0" cap="none" spc="0" normalizeH="0" baseline="0" noProof="0" dirty="0" err="1">
                <a:ln>
                  <a:noFill/>
                </a:ln>
                <a:solidFill>
                  <a:srgbClr val="FFC000"/>
                </a:solidFill>
                <a:effectLst/>
                <a:uLnTx/>
                <a:uFillTx/>
                <a:latin typeface="Calibri"/>
                <a:ea typeface="Calibri"/>
                <a:cs typeface="Calibri"/>
                <a:sym typeface="Calibri"/>
              </a:rPr>
              <a:t>kerjasama</a:t>
            </a:r>
            <a:r>
              <a:rPr kumimoji="0" lang="en-GB" sz="2800" b="1" i="0" u="none" strike="noStrike" kern="0" cap="none" spc="0" normalizeH="0" baseline="0" noProof="0" dirty="0">
                <a:ln>
                  <a:noFill/>
                </a:ln>
                <a:solidFill>
                  <a:srgbClr val="FFC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antara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kerajaan</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dan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rakyat</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serta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dalam</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kalangan</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individu</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keluarga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masyarakat</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dan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semua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pertubuhan</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berdiam</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dalam</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negara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ini</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Inilah</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asas</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kepada</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masa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hadapan</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lebih</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2800" b="0" i="0" u="none" strike="noStrike" kern="0" cap="none" spc="0" normalizeH="0" baseline="0" noProof="0" dirty="0" err="1">
                <a:ln>
                  <a:noFill/>
                </a:ln>
                <a:solidFill>
                  <a:srgbClr val="000000"/>
                </a:solidFill>
                <a:effectLst/>
                <a:uLnTx/>
                <a:uFillTx/>
                <a:latin typeface="Calibri"/>
                <a:ea typeface="Calibri"/>
                <a:cs typeface="Calibri"/>
                <a:sym typeface="Calibri"/>
              </a:rPr>
              <a:t>baik</a:t>
            </a: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 di Malaysia.</a:t>
            </a:r>
            <a:endParaRPr kumimoji="0" lang="en-GB" sz="2000" b="0" i="0" u="none" strike="noStrike" kern="0" cap="none" spc="0" normalizeH="0" baseline="0" noProof="0" dirty="0">
              <a:ln>
                <a:noFill/>
              </a:ln>
              <a:solidFill>
                <a:srgbClr val="000000"/>
              </a:solidFill>
              <a:effectLst/>
              <a:uLnTx/>
              <a:uFillTx/>
              <a:latin typeface="Arial"/>
              <a:cs typeface="Arial"/>
              <a:sym typeface="Arial"/>
            </a:endParaRPr>
          </a:p>
          <a:p>
            <a:pPr marR="0" lvl="0" algn="just">
              <a:lnSpc>
                <a:spcPct val="115000"/>
              </a:lnSpc>
              <a:spcBef>
                <a:spcPts val="0"/>
              </a:spcBef>
              <a:spcAft>
                <a:spcPts val="1000"/>
              </a:spcAft>
              <a:tabLst>
                <a:tab pos="2286000" algn="l"/>
              </a:tabLst>
            </a:pPr>
            <a:endParaRPr lang="en-US" sz="2800" dirty="0">
              <a:effectLst/>
              <a:latin typeface="Amasis MT Pro Medium" panose="02040604050005020304" pitchFamily="18" charset="0"/>
              <a:ea typeface="Calibri" panose="020F0502020204030204" pitchFamily="34" charset="0"/>
              <a:cs typeface="Cordia New" panose="020B0304020202020204" pitchFamily="34" charset="-34"/>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6339732"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2. VISI</a:t>
            </a:r>
          </a:p>
        </p:txBody>
      </p:sp>
      <p:sp>
        <p:nvSpPr>
          <p:cNvPr id="6" name="TextBox 5">
            <a:extLst>
              <a:ext uri="{FF2B5EF4-FFF2-40B4-BE49-F238E27FC236}">
                <a16:creationId xmlns:a16="http://schemas.microsoft.com/office/drawing/2014/main" id="{BC94B452-DB57-C456-C219-E0183785CF3E}"/>
              </a:ext>
            </a:extLst>
          </p:cNvPr>
          <p:cNvSpPr txBox="1"/>
          <p:nvPr/>
        </p:nvSpPr>
        <p:spPr>
          <a:xfrm>
            <a:off x="216992" y="1127869"/>
            <a:ext cx="8420100" cy="688458"/>
          </a:xfrm>
          <a:prstGeom prst="rect">
            <a:avLst/>
          </a:prstGeom>
          <a:noFill/>
        </p:spPr>
        <p:txBody>
          <a:bodyPr wrap="square">
            <a:spAutoFit/>
          </a:bodyPr>
          <a:lstStyle/>
          <a:p>
            <a:pPr marR="0" lvl="0">
              <a:lnSpc>
                <a:spcPct val="115000"/>
              </a:lnSpc>
              <a:spcBef>
                <a:spcPts val="0"/>
              </a:spcBef>
              <a:spcAft>
                <a:spcPts val="1000"/>
              </a:spcAft>
              <a:tabLst>
                <a:tab pos="2286000" algn="l"/>
              </a:tabLst>
            </a:pPr>
            <a:r>
              <a:rPr lang="en-US" sz="3600" b="1" dirty="0">
                <a:solidFill>
                  <a:srgbClr val="FFC000"/>
                </a:solidFill>
                <a:effectLst/>
                <a:latin typeface="Arial" panose="020B0604020202020204" pitchFamily="34" charset="0"/>
                <a:ea typeface="Calibri" panose="020F0502020204030204" pitchFamily="34" charset="0"/>
                <a:cs typeface="Cordia New" panose="020B0304020202020204" pitchFamily="34" charset="-34"/>
              </a:rPr>
              <a:t>VISI</a:t>
            </a:r>
            <a:r>
              <a:rPr lang="en-US" sz="3600" b="1" dirty="0">
                <a:effectLst/>
                <a:latin typeface="Arial" panose="020B0604020202020204" pitchFamily="34" charset="0"/>
                <a:ea typeface="Calibri" panose="020F0502020204030204" pitchFamily="34" charset="0"/>
                <a:cs typeface="Cordia New" panose="020B0304020202020204" pitchFamily="34" charset="-34"/>
              </a:rPr>
              <a:t>: </a:t>
            </a:r>
            <a:r>
              <a:rPr lang="en-US" sz="3600" b="1" dirty="0" err="1">
                <a:effectLst/>
                <a:latin typeface="Arial" panose="020B0604020202020204" pitchFamily="34" charset="0"/>
                <a:ea typeface="Calibri" panose="020F0502020204030204" pitchFamily="34" charset="0"/>
                <a:cs typeface="Cordia New" panose="020B0304020202020204" pitchFamily="34" charset="-34"/>
              </a:rPr>
              <a:t>keyaki</a:t>
            </a:r>
            <a:r>
              <a:rPr lang="en-US" sz="3600" b="1" dirty="0" err="1">
                <a:solidFill>
                  <a:srgbClr val="FFC000"/>
                </a:solidFill>
                <a:effectLst/>
                <a:latin typeface="Arial" panose="020B0604020202020204" pitchFamily="34" charset="0"/>
                <a:ea typeface="Calibri" panose="020F0502020204030204" pitchFamily="34" charset="0"/>
                <a:cs typeface="Cordia New" panose="020B0304020202020204" pitchFamily="34" charset="-34"/>
              </a:rPr>
              <a:t>N</a:t>
            </a:r>
            <a:r>
              <a:rPr lang="en-US" sz="3600" b="1" dirty="0" err="1">
                <a:effectLst/>
                <a:latin typeface="Arial" panose="020B0604020202020204" pitchFamily="34" charset="0"/>
                <a:ea typeface="Calibri" panose="020F0502020204030204" pitchFamily="34" charset="0"/>
                <a:cs typeface="Cordia New" panose="020B0304020202020204" pitchFamily="34" charset="-34"/>
              </a:rPr>
              <a:t>an</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Rectangle 7">
            <a:extLst>
              <a:ext uri="{FF2B5EF4-FFF2-40B4-BE49-F238E27FC236}">
                <a16:creationId xmlns:a16="http://schemas.microsoft.com/office/drawing/2014/main" id="{1D68B764-3F8A-4678-6403-DEF51563C8EC}"/>
              </a:ext>
            </a:extLst>
          </p:cNvPr>
          <p:cNvSpPr/>
          <p:nvPr/>
        </p:nvSpPr>
        <p:spPr>
          <a:xfrm>
            <a:off x="484742" y="3340552"/>
            <a:ext cx="11148458" cy="1701122"/>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98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13</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98120" y="137752"/>
            <a:ext cx="6339732" cy="646331"/>
          </a:xfrm>
          <a:prstGeom prst="rect">
            <a:avLst/>
          </a:prstGeom>
          <a:noFill/>
        </p:spPr>
        <p:txBody>
          <a:bodyPr wrap="square" rtlCol="0">
            <a:spAutoFit/>
          </a:bodyPr>
          <a:lstStyle/>
          <a:p>
            <a:r>
              <a:rPr lang="en-US" sz="3600" b="1" dirty="0">
                <a:solidFill>
                  <a:srgbClr val="00B0F0"/>
                </a:solidFill>
                <a:latin typeface="Adobe Gothic Std B" panose="020B0800000000000000" pitchFamily="34" charset="-128"/>
                <a:ea typeface="Adobe Gothic Std B" panose="020B0800000000000000" pitchFamily="34" charset="-128"/>
              </a:rPr>
              <a:t>PEMIMPIN TERULUNG</a:t>
            </a:r>
          </a:p>
        </p:txBody>
      </p:sp>
      <p:sp>
        <p:nvSpPr>
          <p:cNvPr id="8" name="TextBox 7">
            <a:extLst>
              <a:ext uri="{FF2B5EF4-FFF2-40B4-BE49-F238E27FC236}">
                <a16:creationId xmlns:a16="http://schemas.microsoft.com/office/drawing/2014/main" id="{635290AE-1573-4D95-85C0-BADB4C544BA7}"/>
              </a:ext>
            </a:extLst>
          </p:cNvPr>
          <p:cNvSpPr txBox="1"/>
          <p:nvPr/>
        </p:nvSpPr>
        <p:spPr>
          <a:xfrm>
            <a:off x="429846" y="1332043"/>
            <a:ext cx="11535975" cy="4771114"/>
          </a:xfrm>
          <a:prstGeom prst="rect">
            <a:avLst/>
          </a:prstGeom>
          <a:noFill/>
        </p:spPr>
        <p:txBody>
          <a:bodyPr wrap="square">
            <a:spAutoFit/>
          </a:bodyPr>
          <a:lstStyle/>
          <a:p>
            <a:pPr marL="742950" marR="0" lvl="0" indent="-742950" algn="just">
              <a:lnSpc>
                <a:spcPct val="115000"/>
              </a:lnSpc>
              <a:spcBef>
                <a:spcPts val="0"/>
              </a:spcBef>
              <a:spcAft>
                <a:spcPts val="1000"/>
              </a:spcAft>
              <a:buFont typeface="+mj-lt"/>
              <a:buAutoNum type="arabicPeriod"/>
              <a:tabLst>
                <a:tab pos="2286000" algn="l"/>
              </a:tabLst>
            </a:pPr>
            <a:r>
              <a:rPr lang="en-US" sz="3600" b="1" dirty="0" err="1">
                <a:latin typeface="Calibri" panose="020F0502020204030204" pitchFamily="34" charset="0"/>
                <a:ea typeface="Calibri" panose="020F0502020204030204" pitchFamily="34" charset="0"/>
                <a:cs typeface="Calibri" panose="020F0502020204030204" pitchFamily="34" charset="0"/>
              </a:rPr>
              <a:t>Berikan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arahan</a:t>
            </a:r>
            <a:r>
              <a:rPr lang="en-US" sz="3600" b="1" dirty="0">
                <a:latin typeface="Calibri" panose="020F0502020204030204" pitchFamily="34" charset="0"/>
                <a:ea typeface="Calibri" panose="020F0502020204030204" pitchFamily="34" charset="0"/>
                <a:cs typeface="Calibri" panose="020F0502020204030204" pitchFamily="34" charset="0"/>
              </a:rPr>
              <a:t> kepada </a:t>
            </a:r>
            <a:r>
              <a:rPr lang="en-US" sz="3600" b="1" dirty="0" err="1">
                <a:latin typeface="Calibri" panose="020F0502020204030204" pitchFamily="34" charset="0"/>
                <a:ea typeface="Calibri" panose="020F0502020204030204" pitchFamily="34" charset="0"/>
                <a:cs typeface="Calibri" panose="020F0502020204030204" pitchFamily="34" charset="0"/>
              </a:rPr>
              <a:t>pasangan</a:t>
            </a:r>
            <a:r>
              <a:rPr lang="en-US" sz="3600" b="1" dirty="0">
                <a:latin typeface="Calibri" panose="020F0502020204030204" pitchFamily="34" charset="0"/>
                <a:ea typeface="Calibri" panose="020F0502020204030204" pitchFamily="34" charset="0"/>
                <a:cs typeface="Calibri" panose="020F0502020204030204" pitchFamily="34" charset="0"/>
              </a:rPr>
              <a:t> untuk </a:t>
            </a:r>
            <a:r>
              <a:rPr lang="en-US" sz="3600" b="1" dirty="0" err="1">
                <a:latin typeface="Calibri" panose="020F0502020204030204" pitchFamily="34" charset="0"/>
                <a:ea typeface="Calibri" panose="020F0502020204030204" pitchFamily="34" charset="0"/>
                <a:cs typeface="Calibri" panose="020F0502020204030204" pitchFamily="34" charset="0"/>
              </a:rPr>
              <a:t>melukis</a:t>
            </a:r>
            <a:r>
              <a:rPr lang="en-US" sz="3600" b="1" dirty="0">
                <a:latin typeface="Calibri" panose="020F0502020204030204" pitchFamily="34" charset="0"/>
                <a:ea typeface="Calibri" panose="020F0502020204030204" pitchFamily="34" charset="0"/>
                <a:cs typeface="Calibri" panose="020F0502020204030204" pitchFamily="34" charset="0"/>
              </a:rPr>
              <a:t> gambar </a:t>
            </a:r>
            <a:r>
              <a:rPr lang="en-US" sz="3600" b="1" dirty="0" err="1">
                <a:latin typeface="Calibri" panose="020F0502020204030204" pitchFamily="34" charset="0"/>
                <a:ea typeface="Calibri" panose="020F0502020204030204" pitchFamily="34" charset="0"/>
                <a:cs typeface="Calibri" panose="020F0502020204030204" pitchFamily="34" charset="0"/>
              </a:rPr>
              <a:t>mukanya</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sendiri</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DENGAN HANYA MENDENGAR ARAHAN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dari</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kamu</a:t>
            </a:r>
            <a:r>
              <a:rPr lang="en-US" sz="3600" b="1" dirty="0">
                <a:latin typeface="Calibri" panose="020F0502020204030204" pitchFamily="34" charset="0"/>
                <a:ea typeface="Calibri" panose="020F0502020204030204" pitchFamily="34" charset="0"/>
                <a:cs typeface="Calibri" panose="020F0502020204030204" pitchFamily="34" charset="0"/>
              </a:rPr>
              <a:t>.</a:t>
            </a:r>
          </a:p>
          <a:p>
            <a:pPr marL="742950" marR="0" lvl="0" indent="-742950" algn="just">
              <a:lnSpc>
                <a:spcPct val="115000"/>
              </a:lnSpc>
              <a:spcBef>
                <a:spcPts val="0"/>
              </a:spcBef>
              <a:spcAft>
                <a:spcPts val="1000"/>
              </a:spcAft>
              <a:buFont typeface="+mj-lt"/>
              <a:buAutoNum type="arabicPeriod"/>
              <a:tabLst>
                <a:tab pos="2286000" algn="l"/>
              </a:tabLst>
            </a:pPr>
            <a:r>
              <a:rPr lang="en-US" sz="3600" b="1" dirty="0" err="1">
                <a:latin typeface="Calibri" panose="020F0502020204030204" pitchFamily="34" charset="0"/>
                <a:ea typeface="Calibri" panose="020F0502020204030204" pitchFamily="34" charset="0"/>
                <a:cs typeface="Calibri" panose="020F0502020204030204" pitchFamily="34" charset="0"/>
              </a:rPr>
              <a:t>Arahan</a:t>
            </a:r>
            <a:r>
              <a:rPr lang="en-US" sz="3600" b="1" dirty="0">
                <a:latin typeface="Calibri" panose="020F0502020204030204" pitchFamily="34" charset="0"/>
                <a:ea typeface="Calibri" panose="020F0502020204030204" pitchFamily="34" charset="0"/>
                <a:cs typeface="Calibri" panose="020F0502020204030204" pitchFamily="34" charset="0"/>
              </a:rPr>
              <a:t> yang </a:t>
            </a:r>
            <a:r>
              <a:rPr lang="en-US" sz="3600" b="1" dirty="0" err="1">
                <a:latin typeface="Calibri" panose="020F0502020204030204" pitchFamily="34" charset="0"/>
                <a:ea typeface="Calibri" panose="020F0502020204030204" pitchFamily="34" charset="0"/>
                <a:cs typeface="Calibri" panose="020F0502020204030204" pitchFamily="34" charset="0"/>
              </a:rPr>
              <a:t>diberikan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adalah</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TANPA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menyatakan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bahawa</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muka</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itu</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adalah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muka</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dia.</a:t>
            </a:r>
          </a:p>
          <a:p>
            <a:pPr marL="742950" marR="0" lvl="0" indent="-742950" algn="just">
              <a:lnSpc>
                <a:spcPct val="115000"/>
              </a:lnSpc>
              <a:spcBef>
                <a:spcPts val="0"/>
              </a:spcBef>
              <a:spcAft>
                <a:spcPts val="1000"/>
              </a:spcAft>
              <a:buFont typeface="+mj-lt"/>
              <a:buAutoNum type="arabicPeriod"/>
              <a:tabLst>
                <a:tab pos="2286000" algn="l"/>
              </a:tabLst>
            </a:pP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TIDAK DIBENARKAN </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membantu</a:t>
            </a:r>
            <a:r>
              <a:rPr lang="en-US" sz="3600" b="1" dirty="0">
                <a:latin typeface="Calibri" panose="020F0502020204030204" pitchFamily="34" charset="0"/>
                <a:ea typeface="Calibri" panose="020F0502020204030204" pitchFamily="34" charset="0"/>
                <a:cs typeface="Calibri" panose="020F0502020204030204" pitchFamily="34" charset="0"/>
              </a:rPr>
              <a:t> dalam </a:t>
            </a:r>
            <a:r>
              <a:rPr lang="en-US" sz="3600" b="1" dirty="0" err="1">
                <a:latin typeface="Calibri" panose="020F0502020204030204" pitchFamily="34" charset="0"/>
                <a:ea typeface="Calibri" panose="020F0502020204030204" pitchFamily="34" charset="0"/>
                <a:cs typeface="Calibri" panose="020F0502020204030204" pitchFamily="34" charset="0"/>
              </a:rPr>
              <a:t>menyelesaikan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lukisan</a:t>
            </a:r>
            <a:r>
              <a:rPr lang="en-US" sz="3600" b="1" dirty="0">
                <a:latin typeface="Calibri" panose="020F0502020204030204" pitchFamily="34" charset="0"/>
                <a:ea typeface="Calibri" panose="020F0502020204030204" pitchFamily="34" charset="0"/>
                <a:cs typeface="Calibri" panose="020F0502020204030204" pitchFamily="34" charset="0"/>
              </a:rPr>
              <a:t>. Hanya </a:t>
            </a:r>
            <a:r>
              <a:rPr lang="en-US" sz="3600" b="1" dirty="0" err="1">
                <a:latin typeface="Calibri" panose="020F0502020204030204" pitchFamily="34" charset="0"/>
                <a:ea typeface="Calibri" panose="020F0502020204030204" pitchFamily="34" charset="0"/>
                <a:cs typeface="Calibri" panose="020F0502020204030204" pitchFamily="34" charset="0"/>
              </a:rPr>
              <a:t>menggunakan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suara</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sahaja</a:t>
            </a:r>
            <a:r>
              <a:rPr lang="en-US" sz="3600" b="1" dirty="0">
                <a:latin typeface="Calibri" panose="020F0502020204030204" pitchFamily="34" charset="0"/>
                <a:ea typeface="Calibri" panose="020F0502020204030204" pitchFamily="34" charset="0"/>
                <a:cs typeface="Calibri" panose="020F0502020204030204" pitchFamily="34" charset="0"/>
              </a:rPr>
              <a:t>.</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9" name="Graphic 8" descr="Male profile with solid fill">
            <a:extLst>
              <a:ext uri="{FF2B5EF4-FFF2-40B4-BE49-F238E27FC236}">
                <a16:creationId xmlns:a16="http://schemas.microsoft.com/office/drawing/2014/main" id="{FEC15DC0-9852-F384-36EC-C0270E23B9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0093" y="-171492"/>
            <a:ext cx="1852670" cy="1852670"/>
          </a:xfrm>
          <a:prstGeom prst="rect">
            <a:avLst/>
          </a:prstGeom>
        </p:spPr>
      </p:pic>
      <p:pic>
        <p:nvPicPr>
          <p:cNvPr id="11" name="Graphic 10" descr="Female Profile with solid fill">
            <a:extLst>
              <a:ext uri="{FF2B5EF4-FFF2-40B4-BE49-F238E27FC236}">
                <a16:creationId xmlns:a16="http://schemas.microsoft.com/office/drawing/2014/main" id="{26D3EF01-766C-9241-E76A-4DCB555BE5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8921" y="-65111"/>
            <a:ext cx="1742738" cy="1742738"/>
          </a:xfrm>
          <a:prstGeom prst="rect">
            <a:avLst/>
          </a:prstGeom>
        </p:spPr>
      </p:pic>
    </p:spTree>
    <p:extLst>
      <p:ext uri="{BB962C8B-B14F-4D97-AF65-F5344CB8AC3E}">
        <p14:creationId xmlns:p14="http://schemas.microsoft.com/office/powerpoint/2010/main" val="1010016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589745" y="6505226"/>
            <a:ext cx="404135" cy="253713"/>
          </a:xfrm>
          <a:solidFill>
            <a:srgbClr val="002060"/>
          </a:solidFill>
          <a:ln>
            <a:noFill/>
          </a:ln>
        </p:spPr>
        <p:txBody>
          <a:bodyPr/>
          <a:lstStyle/>
          <a:p>
            <a:pPr algn="ctr"/>
            <a:fld id="{E4A36C73-F24C-480F-A99B-7D601690B822}" type="slidenum">
              <a:rPr lang="en-US" b="1" i="1" smtClean="0">
                <a:solidFill>
                  <a:schemeClr val="bg1"/>
                </a:solidFill>
              </a:rPr>
              <a:pPr algn="ctr"/>
              <a:t>14</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12014200" cy="1446550"/>
          </a:xfrm>
          <a:prstGeom prst="rect">
            <a:avLst/>
          </a:prstGeom>
          <a:noFill/>
        </p:spPr>
        <p:txBody>
          <a:bodyPr wrap="square" rtlCol="0">
            <a:spAutoFit/>
          </a:bodyPr>
          <a:lstStyle/>
          <a:p>
            <a:r>
              <a:rPr lang="en-US" sz="4400" b="1" dirty="0">
                <a:solidFill>
                  <a:srgbClr val="00B0F0"/>
                </a:solidFill>
                <a:latin typeface="Adobe Gothic Std B" panose="020B0800000000000000" pitchFamily="34" charset="-128"/>
                <a:ea typeface="Adobe Gothic Std B" panose="020B0800000000000000" pitchFamily="34" charset="-128"/>
              </a:rPr>
              <a:t>3. KEPENTINGAN </a:t>
            </a:r>
          </a:p>
          <a:p>
            <a:r>
              <a:rPr lang="en-US" sz="4400" b="1" dirty="0">
                <a:solidFill>
                  <a:srgbClr val="00B0F0"/>
                </a:solidFill>
                <a:latin typeface="Adobe Gothic Std B" panose="020B0800000000000000" pitchFamily="34" charset="-128"/>
                <a:ea typeface="Adobe Gothic Std B" panose="020B0800000000000000" pitchFamily="34" charset="-128"/>
              </a:rPr>
              <a:t>NILAI TERAS KEYAKINAN</a:t>
            </a:r>
          </a:p>
        </p:txBody>
      </p:sp>
      <p:sp>
        <p:nvSpPr>
          <p:cNvPr id="6" name="TextBox 5">
            <a:extLst>
              <a:ext uri="{FF2B5EF4-FFF2-40B4-BE49-F238E27FC236}">
                <a16:creationId xmlns:a16="http://schemas.microsoft.com/office/drawing/2014/main" id="{BC94B452-DB57-C456-C219-E0183785CF3E}"/>
              </a:ext>
            </a:extLst>
          </p:cNvPr>
          <p:cNvSpPr txBox="1"/>
          <p:nvPr/>
        </p:nvSpPr>
        <p:spPr>
          <a:xfrm>
            <a:off x="451946" y="1557489"/>
            <a:ext cx="11523063" cy="4524315"/>
          </a:xfrm>
          <a:prstGeom prst="rect">
            <a:avLst/>
          </a:prstGeom>
          <a:noFill/>
        </p:spPr>
        <p:txBody>
          <a:bodyPr wrap="square">
            <a:spAutoFit/>
          </a:bodyPr>
          <a:lstStyle/>
          <a:p>
            <a:pPr marL="457200" indent="-457200" algn="just">
              <a:buFont typeface="Arial" panose="020B0604020202020204" pitchFamily="34" charset="0"/>
              <a:buChar char="•"/>
            </a:pPr>
            <a:r>
              <a:rPr lang="en-US" sz="3200" dirty="0">
                <a:latin typeface="Calibri" panose="020F0502020204030204" pitchFamily="34" charset="0"/>
                <a:ea typeface="Calibri" panose="020F0502020204030204" pitchFamily="34" charset="0"/>
                <a:cs typeface="Cordia New" panose="020B0304020202020204" pitchFamily="34" charset="-34"/>
              </a:rPr>
              <a:t>Panduan </a:t>
            </a:r>
            <a:r>
              <a:rPr lang="en-US" sz="3200" dirty="0" err="1">
                <a:latin typeface="Calibri" panose="020F0502020204030204" pitchFamily="34" charset="0"/>
                <a:ea typeface="Calibri" panose="020F0502020204030204" pitchFamily="34" charset="0"/>
                <a:cs typeface="Cordia New" panose="020B0304020202020204" pitchFamily="34" charset="-34"/>
              </a:rPr>
              <a:t>dalam</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kehidupan</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bermasyarakat</a:t>
            </a:r>
            <a:r>
              <a:rPr lang="en-US" sz="3200" dirty="0">
                <a:latin typeface="Calibri" panose="020F0502020204030204" pitchFamily="34" charset="0"/>
                <a:ea typeface="Calibri" panose="020F0502020204030204" pitchFamily="34" charset="0"/>
                <a:cs typeface="Cordia New" panose="020B0304020202020204" pitchFamily="34" charset="-34"/>
              </a:rPr>
              <a:t>.</a:t>
            </a:r>
          </a:p>
          <a:p>
            <a:pPr marL="457200" indent="-457200" algn="just">
              <a:buFont typeface="Arial" panose="020B0604020202020204" pitchFamily="34" charset="0"/>
              <a:buChar char="•"/>
            </a:pPr>
            <a:endParaRPr lang="en-US" sz="3200" dirty="0">
              <a:latin typeface="Calibri" panose="020F0502020204030204" pitchFamily="34" charset="0"/>
              <a:ea typeface="Calibri" panose="020F0502020204030204" pitchFamily="34" charset="0"/>
              <a:cs typeface="Cordia New" panose="020B0304020202020204" pitchFamily="34" charset="-34"/>
            </a:endParaRPr>
          </a:p>
          <a:p>
            <a:pPr marL="457200" indent="-457200" algn="just">
              <a:buFont typeface="Arial" panose="020B0604020202020204" pitchFamily="34" charset="0"/>
              <a:buChar char="•"/>
            </a:pPr>
            <a:r>
              <a:rPr lang="en-US" sz="3200" dirty="0" err="1">
                <a:latin typeface="Calibri" panose="020F0502020204030204" pitchFamily="34" charset="0"/>
                <a:ea typeface="Calibri" panose="020F0502020204030204" pitchFamily="34" charset="0"/>
                <a:cs typeface="Cordia New" panose="020B0304020202020204" pitchFamily="34" charset="-34"/>
              </a:rPr>
              <a:t>Jaminan</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kesaksamaan</a:t>
            </a:r>
            <a:r>
              <a:rPr lang="en-US" sz="3200" dirty="0">
                <a:latin typeface="Calibri" panose="020F0502020204030204" pitchFamily="34" charset="0"/>
                <a:ea typeface="Calibri" panose="020F0502020204030204" pitchFamily="34" charset="0"/>
                <a:cs typeface="Cordia New" panose="020B0304020202020204" pitchFamily="34" charset="-34"/>
              </a:rPr>
              <a:t> di </a:t>
            </a:r>
            <a:r>
              <a:rPr lang="en-US" sz="3200" dirty="0" err="1">
                <a:latin typeface="Calibri" panose="020F0502020204030204" pitchFamily="34" charset="0"/>
                <a:ea typeface="Calibri" panose="020F0502020204030204" pitchFamily="34" charset="0"/>
                <a:cs typeface="Cordia New" panose="020B0304020202020204" pitchFamily="34" charset="-34"/>
              </a:rPr>
              <a:t>bawah</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undang-undang</a:t>
            </a:r>
            <a:r>
              <a:rPr lang="en-US" sz="3200" dirty="0">
                <a:latin typeface="Calibri" panose="020F0502020204030204" pitchFamily="34" charset="0"/>
                <a:ea typeface="Calibri" panose="020F0502020204030204" pitchFamily="34" charset="0"/>
                <a:cs typeface="Cordia New" panose="020B0304020202020204" pitchFamily="34" charset="-34"/>
              </a:rPr>
              <a:t>.</a:t>
            </a:r>
          </a:p>
          <a:p>
            <a:pPr marL="457200" indent="-457200" algn="just">
              <a:buFont typeface="Arial" panose="020B0604020202020204" pitchFamily="34" charset="0"/>
              <a:buChar char="•"/>
            </a:pPr>
            <a:endParaRPr lang="en-US" sz="3200" dirty="0">
              <a:latin typeface="Calibri" panose="020F0502020204030204" pitchFamily="34" charset="0"/>
              <a:ea typeface="Calibri" panose="020F0502020204030204" pitchFamily="34" charset="0"/>
              <a:cs typeface="Cordia New" panose="020B0304020202020204" pitchFamily="34" charset="-34"/>
            </a:endParaRPr>
          </a:p>
          <a:p>
            <a:pPr marL="457200" indent="-457200" algn="just">
              <a:buFont typeface="Arial" panose="020B0604020202020204" pitchFamily="34" charset="0"/>
              <a:buChar char="•"/>
            </a:pPr>
            <a:r>
              <a:rPr lang="en-US" sz="3200" dirty="0" err="1">
                <a:latin typeface="Calibri" panose="020F0502020204030204" pitchFamily="34" charset="0"/>
                <a:ea typeface="Calibri" panose="020F0502020204030204" pitchFamily="34" charset="0"/>
                <a:cs typeface="Cordia New" panose="020B0304020202020204" pitchFamily="34" charset="-34"/>
              </a:rPr>
              <a:t>Peningkatan</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sistem</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demokrasi</a:t>
            </a:r>
            <a:r>
              <a:rPr lang="en-US" sz="3200" dirty="0">
                <a:latin typeface="Calibri" panose="020F0502020204030204" pitchFamily="34" charset="0"/>
                <a:ea typeface="Calibri" panose="020F0502020204030204" pitchFamily="34" charset="0"/>
                <a:cs typeface="Cordia New" panose="020B0304020202020204" pitchFamily="34" charset="-34"/>
              </a:rPr>
              <a:t>.</a:t>
            </a:r>
          </a:p>
          <a:p>
            <a:pPr marL="457200" indent="-457200" algn="just">
              <a:buFont typeface="Arial" panose="020B0604020202020204" pitchFamily="34" charset="0"/>
              <a:buChar char="•"/>
            </a:pPr>
            <a:endParaRPr lang="en-US" sz="3200" dirty="0">
              <a:latin typeface="Calibri" panose="020F0502020204030204" pitchFamily="34" charset="0"/>
              <a:ea typeface="Calibri" panose="020F0502020204030204" pitchFamily="34" charset="0"/>
              <a:cs typeface="Cordia New" panose="020B0304020202020204" pitchFamily="34" charset="-34"/>
            </a:endParaRPr>
          </a:p>
          <a:p>
            <a:pPr marL="457200" indent="-457200" algn="just">
              <a:buFont typeface="Arial" panose="020B0604020202020204" pitchFamily="34" charset="0"/>
              <a:buChar char="•"/>
            </a:pPr>
            <a:r>
              <a:rPr lang="en-US" sz="3200" dirty="0" err="1">
                <a:latin typeface="Calibri" panose="020F0502020204030204" pitchFamily="34" charset="0"/>
                <a:ea typeface="Calibri" panose="020F0502020204030204" pitchFamily="34" charset="0"/>
                <a:cs typeface="Cordia New" panose="020B0304020202020204" pitchFamily="34" charset="-34"/>
              </a:rPr>
              <a:t>Pembuktian</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tindakan</a:t>
            </a:r>
            <a:endParaRPr lang="en-US" sz="3200" dirty="0">
              <a:latin typeface="Calibri" panose="020F0502020204030204" pitchFamily="34" charset="0"/>
              <a:ea typeface="Calibri" panose="020F0502020204030204" pitchFamily="34" charset="0"/>
              <a:cs typeface="Cordia New" panose="020B0304020202020204" pitchFamily="34" charset="-34"/>
            </a:endParaRPr>
          </a:p>
          <a:p>
            <a:pPr marL="457200" indent="-457200" algn="just">
              <a:buFont typeface="Arial" panose="020B0604020202020204" pitchFamily="34" charset="0"/>
              <a:buChar char="•"/>
            </a:pPr>
            <a:endParaRPr lang="en-US" sz="3200" dirty="0">
              <a:latin typeface="Calibri" panose="020F0502020204030204" pitchFamily="34" charset="0"/>
              <a:ea typeface="Calibri" panose="020F0502020204030204" pitchFamily="34" charset="0"/>
              <a:cs typeface="Cordia New" panose="020B0304020202020204" pitchFamily="34" charset="-34"/>
            </a:endParaRPr>
          </a:p>
          <a:p>
            <a:pPr marL="457200" indent="-457200" algn="just">
              <a:buFont typeface="Arial" panose="020B0604020202020204" pitchFamily="34" charset="0"/>
              <a:buChar char="•"/>
            </a:pPr>
            <a:r>
              <a:rPr lang="en-US" sz="3200" dirty="0" err="1">
                <a:latin typeface="Calibri" panose="020F0502020204030204" pitchFamily="34" charset="0"/>
                <a:ea typeface="Calibri" panose="020F0502020204030204" pitchFamily="34" charset="0"/>
                <a:cs typeface="Cordia New" panose="020B0304020202020204" pitchFamily="34" charset="-34"/>
              </a:rPr>
              <a:t>Pemerkasaan</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untuk</a:t>
            </a:r>
            <a:r>
              <a:rPr lang="en-US" sz="3200" dirty="0">
                <a:latin typeface="Calibri" panose="020F0502020204030204" pitchFamily="34" charset="0"/>
                <a:ea typeface="Calibri" panose="020F0502020204030204" pitchFamily="34" charset="0"/>
                <a:cs typeface="Cordia New" panose="020B0304020202020204" pitchFamily="34" charset="-34"/>
              </a:rPr>
              <a:t> Masa </a:t>
            </a:r>
            <a:r>
              <a:rPr lang="en-US" sz="3200" dirty="0" err="1">
                <a:latin typeface="Calibri" panose="020F0502020204030204" pitchFamily="34" charset="0"/>
                <a:ea typeface="Calibri" panose="020F0502020204030204" pitchFamily="34" charset="0"/>
                <a:cs typeface="Cordia New" panose="020B0304020202020204" pitchFamily="34" charset="-34"/>
              </a:rPr>
              <a:t>Depan</a:t>
            </a:r>
            <a:endParaRPr lang="en-US" sz="3200" dirty="0">
              <a:latin typeface="Calibri" panose="020F0502020204030204" pitchFamily="34" charset="0"/>
              <a:ea typeface="Calibri" panose="020F0502020204030204" pitchFamily="34" charset="0"/>
              <a:cs typeface="Cordia New" panose="020B0304020202020204" pitchFamily="34" charset="-34"/>
            </a:endParaRPr>
          </a:p>
        </p:txBody>
      </p:sp>
      <p:pic>
        <p:nvPicPr>
          <p:cNvPr id="1026" name="Picture 2" descr="8 Strategies To Build Trust In The Workplace - Insperity">
            <a:extLst>
              <a:ext uri="{FF2B5EF4-FFF2-40B4-BE49-F238E27FC236}">
                <a16:creationId xmlns:a16="http://schemas.microsoft.com/office/drawing/2014/main" id="{59CCEEBC-6824-4E43-9993-0DBE443CCF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6677" y="3294181"/>
            <a:ext cx="4693377" cy="2464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544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15</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6339732"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4. MODEL</a:t>
            </a:r>
          </a:p>
        </p:txBody>
      </p:sp>
      <p:pic>
        <p:nvPicPr>
          <p:cNvPr id="21" name="Google Shape;130;p4">
            <a:extLst>
              <a:ext uri="{FF2B5EF4-FFF2-40B4-BE49-F238E27FC236}">
                <a16:creationId xmlns:a16="http://schemas.microsoft.com/office/drawing/2014/main" id="{C74BD74C-AB43-4B49-A614-4DE3D991961C}"/>
              </a:ext>
            </a:extLst>
          </p:cNvPr>
          <p:cNvPicPr preferRelativeResize="0"/>
          <p:nvPr/>
        </p:nvPicPr>
        <p:blipFill rotWithShape="1">
          <a:blip r:embed="rId4">
            <a:alphaModFix/>
          </a:blip>
          <a:srcRect/>
          <a:stretch/>
        </p:blipFill>
        <p:spPr>
          <a:xfrm>
            <a:off x="797209" y="1019910"/>
            <a:ext cx="4952428" cy="4322639"/>
          </a:xfrm>
          <a:prstGeom prst="rect">
            <a:avLst/>
          </a:prstGeom>
          <a:noFill/>
          <a:ln>
            <a:noFill/>
          </a:ln>
        </p:spPr>
      </p:pic>
      <p:pic>
        <p:nvPicPr>
          <p:cNvPr id="22" name="Google Shape;131;p4">
            <a:extLst>
              <a:ext uri="{FF2B5EF4-FFF2-40B4-BE49-F238E27FC236}">
                <a16:creationId xmlns:a16="http://schemas.microsoft.com/office/drawing/2014/main" id="{90B6C0C5-0F6A-4CE5-9D71-907263A01EE4}"/>
              </a:ext>
            </a:extLst>
          </p:cNvPr>
          <p:cNvPicPr preferRelativeResize="0"/>
          <p:nvPr/>
        </p:nvPicPr>
        <p:blipFill rotWithShape="1">
          <a:blip r:embed="rId5">
            <a:alphaModFix/>
          </a:blip>
          <a:srcRect/>
          <a:stretch/>
        </p:blipFill>
        <p:spPr>
          <a:xfrm>
            <a:off x="6904445" y="1019910"/>
            <a:ext cx="2525530" cy="4483923"/>
          </a:xfrm>
          <a:prstGeom prst="rect">
            <a:avLst/>
          </a:prstGeom>
          <a:noFill/>
          <a:ln>
            <a:noFill/>
          </a:ln>
        </p:spPr>
      </p:pic>
      <p:sp>
        <p:nvSpPr>
          <p:cNvPr id="23" name="Google Shape;132;p4">
            <a:extLst>
              <a:ext uri="{FF2B5EF4-FFF2-40B4-BE49-F238E27FC236}">
                <a16:creationId xmlns:a16="http://schemas.microsoft.com/office/drawing/2014/main" id="{E05B33D0-A65A-4E63-AF53-70322E09D657}"/>
              </a:ext>
            </a:extLst>
          </p:cNvPr>
          <p:cNvSpPr/>
          <p:nvPr/>
        </p:nvSpPr>
        <p:spPr>
          <a:xfrm>
            <a:off x="797209" y="5503833"/>
            <a:ext cx="11109869"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i="0" u="none" strike="noStrike" cap="none">
                <a:solidFill>
                  <a:schemeClr val="dk1"/>
                </a:solidFill>
                <a:latin typeface="Calibri"/>
                <a:ea typeface="Calibri"/>
                <a:cs typeface="Calibri"/>
                <a:sym typeface="Calibri"/>
              </a:rPr>
              <a:t>Model Membina Keyakinan (</a:t>
            </a:r>
            <a:r>
              <a:rPr lang="en-US" sz="1800" b="0" i="1" u="none" strike="noStrike" cap="none">
                <a:solidFill>
                  <a:schemeClr val="dk1"/>
                </a:solidFill>
                <a:latin typeface="Calibri"/>
                <a:ea typeface="Calibri"/>
                <a:cs typeface="Calibri"/>
                <a:sym typeface="Calibri"/>
              </a:rPr>
              <a:t>Building Trust) </a:t>
            </a:r>
            <a:r>
              <a:rPr lang="en-US" sz="1800" b="0" i="0" u="none" strike="noStrike" cap="none">
                <a:solidFill>
                  <a:schemeClr val="dk1"/>
                </a:solidFill>
                <a:latin typeface="Calibri"/>
                <a:ea typeface="Calibri"/>
                <a:cs typeface="Calibri"/>
                <a:sym typeface="Calibri"/>
              </a:rPr>
              <a:t>yang dirangka oleh Kevin Eikenberry dan Wayne Turmel menggabungkan tiga elemen iaitu Tujuan Bersama (</a:t>
            </a:r>
            <a:r>
              <a:rPr lang="en-US" sz="1800" b="0" i="1" u="none" strike="noStrike" cap="none">
                <a:solidFill>
                  <a:schemeClr val="dk1"/>
                </a:solidFill>
                <a:latin typeface="Calibri"/>
                <a:ea typeface="Calibri"/>
                <a:cs typeface="Calibri"/>
                <a:sym typeface="Calibri"/>
              </a:rPr>
              <a:t>Common Purpose</a:t>
            </a:r>
            <a:r>
              <a:rPr lang="en-US" sz="1800" b="0" i="0" u="none" strike="noStrike" cap="none">
                <a:solidFill>
                  <a:schemeClr val="dk1"/>
                </a:solidFill>
                <a:latin typeface="Calibri"/>
                <a:ea typeface="Calibri"/>
                <a:cs typeface="Calibri"/>
                <a:sym typeface="Calibri"/>
              </a:rPr>
              <a:t>), Kecekapan (</a:t>
            </a:r>
            <a:r>
              <a:rPr lang="en-US" sz="1800" b="0" i="1" u="none" strike="noStrike" cap="none">
                <a:solidFill>
                  <a:schemeClr val="dk1"/>
                </a:solidFill>
                <a:latin typeface="Calibri"/>
                <a:ea typeface="Calibri"/>
                <a:cs typeface="Calibri"/>
                <a:sym typeface="Calibri"/>
              </a:rPr>
              <a:t>Competence</a:t>
            </a:r>
            <a:r>
              <a:rPr lang="en-US" sz="1800" b="0" i="0" u="none" strike="noStrike" cap="none">
                <a:solidFill>
                  <a:schemeClr val="dk1"/>
                </a:solidFill>
                <a:latin typeface="Calibri"/>
                <a:ea typeface="Calibri"/>
                <a:cs typeface="Calibri"/>
                <a:sym typeface="Calibri"/>
              </a:rPr>
              <a:t>), dan Motif (</a:t>
            </a:r>
            <a:r>
              <a:rPr lang="en-US" sz="1800" b="0" i="1" u="none" strike="noStrike" cap="none">
                <a:solidFill>
                  <a:schemeClr val="dk1"/>
                </a:solidFill>
                <a:latin typeface="Calibri"/>
                <a:ea typeface="Calibri"/>
                <a:cs typeface="Calibri"/>
                <a:sym typeface="Calibri"/>
              </a:rPr>
              <a:t>Motives</a:t>
            </a:r>
            <a:r>
              <a:rPr lang="en-US" sz="1800" b="0" i="0" u="none" strike="noStrike" cap="none">
                <a:solidFill>
                  <a:schemeClr val="dk1"/>
                </a:solidFill>
                <a:latin typeface="Calibri"/>
                <a:ea typeface="Calibri"/>
                <a:cs typeface="Calibri"/>
                <a:sym typeface="Calibri"/>
              </a:rPr>
              <a:t>) untuk membina keyakinan antara rakyat dan Kerajaaan</a:t>
            </a:r>
            <a:endParaRPr sz="1800" b="0" i="1"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487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16</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255094" y="227773"/>
            <a:ext cx="7943193"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5. ELEMEN</a:t>
            </a:r>
          </a:p>
        </p:txBody>
      </p:sp>
      <p:pic>
        <p:nvPicPr>
          <p:cNvPr id="6" name="Picture 5">
            <a:extLst>
              <a:ext uri="{FF2B5EF4-FFF2-40B4-BE49-F238E27FC236}">
                <a16:creationId xmlns:a16="http://schemas.microsoft.com/office/drawing/2014/main" id="{2501156D-CABF-4D0B-8F4C-353B025BD75E}"/>
              </a:ext>
            </a:extLst>
          </p:cNvPr>
          <p:cNvPicPr>
            <a:picLocks noChangeAspect="1"/>
          </p:cNvPicPr>
          <p:nvPr/>
        </p:nvPicPr>
        <p:blipFill>
          <a:blip r:embed="rId4"/>
          <a:stretch>
            <a:fillRect/>
          </a:stretch>
        </p:blipFill>
        <p:spPr>
          <a:xfrm>
            <a:off x="3709023" y="150377"/>
            <a:ext cx="6454909" cy="6630227"/>
          </a:xfrm>
          <a:prstGeom prst="rect">
            <a:avLst/>
          </a:prstGeom>
        </p:spPr>
      </p:pic>
      <p:sp>
        <p:nvSpPr>
          <p:cNvPr id="8" name="Rectangle 7">
            <a:extLst>
              <a:ext uri="{FF2B5EF4-FFF2-40B4-BE49-F238E27FC236}">
                <a16:creationId xmlns:a16="http://schemas.microsoft.com/office/drawing/2014/main" id="{DB2F505E-CA35-4F92-ADB2-19653AA9619B}"/>
              </a:ext>
            </a:extLst>
          </p:cNvPr>
          <p:cNvSpPr/>
          <p:nvPr/>
        </p:nvSpPr>
        <p:spPr>
          <a:xfrm>
            <a:off x="255094" y="1136166"/>
            <a:ext cx="6096000" cy="830997"/>
          </a:xfrm>
          <a:prstGeom prst="rect">
            <a:avLst/>
          </a:prstGeom>
        </p:spPr>
        <p:txBody>
          <a:bodyPr>
            <a:spAutoFit/>
          </a:bodyPr>
          <a:lstStyle/>
          <a:p>
            <a:r>
              <a:rPr lang="en-US" sz="2400" b="1" dirty="0">
                <a:solidFill>
                  <a:srgbClr val="00B0F0"/>
                </a:solidFill>
                <a:latin typeface="Adobe Gothic Std B" panose="020B0800000000000000" pitchFamily="34" charset="-128"/>
                <a:ea typeface="Adobe Gothic Std B" panose="020B0800000000000000" pitchFamily="34" charset="-128"/>
              </a:rPr>
              <a:t>(EKONOMI DAN </a:t>
            </a:r>
          </a:p>
          <a:p>
            <a:r>
              <a:rPr lang="en-US" sz="2400" b="1" dirty="0">
                <a:solidFill>
                  <a:srgbClr val="00B0F0"/>
                </a:solidFill>
                <a:latin typeface="Adobe Gothic Std B" panose="020B0800000000000000" pitchFamily="34" charset="-128"/>
                <a:ea typeface="Adobe Gothic Std B" panose="020B0800000000000000" pitchFamily="34" charset="-128"/>
              </a:rPr>
              <a:t>KEWANGAN)</a:t>
            </a:r>
          </a:p>
        </p:txBody>
      </p:sp>
    </p:spTree>
    <p:extLst>
      <p:ext uri="{BB962C8B-B14F-4D97-AF65-F5344CB8AC3E}">
        <p14:creationId xmlns:p14="http://schemas.microsoft.com/office/powerpoint/2010/main" val="3721879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17</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255094" y="227773"/>
            <a:ext cx="7943193"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5. ELEMEN</a:t>
            </a:r>
          </a:p>
        </p:txBody>
      </p:sp>
      <p:sp>
        <p:nvSpPr>
          <p:cNvPr id="8" name="Rectangle 7">
            <a:extLst>
              <a:ext uri="{FF2B5EF4-FFF2-40B4-BE49-F238E27FC236}">
                <a16:creationId xmlns:a16="http://schemas.microsoft.com/office/drawing/2014/main" id="{DB2F505E-CA35-4F92-ADB2-19653AA9619B}"/>
              </a:ext>
            </a:extLst>
          </p:cNvPr>
          <p:cNvSpPr/>
          <p:nvPr/>
        </p:nvSpPr>
        <p:spPr>
          <a:xfrm>
            <a:off x="255094" y="947465"/>
            <a:ext cx="9622966" cy="461665"/>
          </a:xfrm>
          <a:prstGeom prst="rect">
            <a:avLst/>
          </a:prstGeom>
        </p:spPr>
        <p:txBody>
          <a:bodyPr wrap="square">
            <a:spAutoFit/>
          </a:bodyPr>
          <a:lstStyle/>
          <a:p>
            <a:r>
              <a:rPr lang="en-US" sz="2400" b="1" dirty="0">
                <a:solidFill>
                  <a:srgbClr val="00B0F0"/>
                </a:solidFill>
                <a:latin typeface="Adobe Gothic Std B" panose="020B0800000000000000" pitchFamily="34" charset="-128"/>
                <a:ea typeface="Adobe Gothic Std B" panose="020B0800000000000000" pitchFamily="34" charset="-128"/>
              </a:rPr>
              <a:t>(PERUNDANGAN &amp; INSTITUSI) </a:t>
            </a:r>
          </a:p>
        </p:txBody>
      </p:sp>
      <p:pic>
        <p:nvPicPr>
          <p:cNvPr id="1026" name="Picture 2" descr="ANTARA UNDANG-UNDANG BAHARU BERMULA 2020 - Jabatan Penerangan Malays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645" y="346474"/>
            <a:ext cx="4631549" cy="614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48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18</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255094" y="227773"/>
            <a:ext cx="7943193"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5. ELEMEN</a:t>
            </a:r>
          </a:p>
        </p:txBody>
      </p:sp>
      <p:sp>
        <p:nvSpPr>
          <p:cNvPr id="8" name="Rectangle 7">
            <a:extLst>
              <a:ext uri="{FF2B5EF4-FFF2-40B4-BE49-F238E27FC236}">
                <a16:creationId xmlns:a16="http://schemas.microsoft.com/office/drawing/2014/main" id="{DB2F505E-CA35-4F92-ADB2-19653AA9619B}"/>
              </a:ext>
            </a:extLst>
          </p:cNvPr>
          <p:cNvSpPr/>
          <p:nvPr/>
        </p:nvSpPr>
        <p:spPr>
          <a:xfrm>
            <a:off x="255094" y="947465"/>
            <a:ext cx="9622966" cy="461665"/>
          </a:xfrm>
          <a:prstGeom prst="rect">
            <a:avLst/>
          </a:prstGeom>
        </p:spPr>
        <p:txBody>
          <a:bodyPr wrap="square">
            <a:spAutoFit/>
          </a:bodyPr>
          <a:lstStyle/>
          <a:p>
            <a:r>
              <a:rPr lang="en-US" sz="2400" b="1" dirty="0">
                <a:solidFill>
                  <a:srgbClr val="00B0F0"/>
                </a:solidFill>
                <a:latin typeface="Adobe Gothic Std B" panose="020B0800000000000000" pitchFamily="34" charset="-128"/>
                <a:ea typeface="Adobe Gothic Std B" panose="020B0800000000000000" pitchFamily="34" charset="-128"/>
              </a:rPr>
              <a:t>(PENDIDIKAN)</a:t>
            </a:r>
          </a:p>
        </p:txBody>
      </p:sp>
      <p:pic>
        <p:nvPicPr>
          <p:cNvPr id="6" name="Picture 5">
            <a:extLst>
              <a:ext uri="{FF2B5EF4-FFF2-40B4-BE49-F238E27FC236}">
                <a16:creationId xmlns:a16="http://schemas.microsoft.com/office/drawing/2014/main" id="{D802B7C7-5F99-49C9-BEC8-D6475499512C}"/>
              </a:ext>
            </a:extLst>
          </p:cNvPr>
          <p:cNvPicPr>
            <a:picLocks noChangeAspect="1"/>
          </p:cNvPicPr>
          <p:nvPr/>
        </p:nvPicPr>
        <p:blipFill>
          <a:blip r:embed="rId4"/>
          <a:stretch>
            <a:fillRect/>
          </a:stretch>
        </p:blipFill>
        <p:spPr>
          <a:xfrm>
            <a:off x="2494278" y="1166953"/>
            <a:ext cx="8657568" cy="5134927"/>
          </a:xfrm>
          <a:prstGeom prst="rect">
            <a:avLst/>
          </a:prstGeom>
        </p:spPr>
      </p:pic>
    </p:spTree>
    <p:extLst>
      <p:ext uri="{BB962C8B-B14F-4D97-AF65-F5344CB8AC3E}">
        <p14:creationId xmlns:p14="http://schemas.microsoft.com/office/powerpoint/2010/main" val="2875824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19</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255094" y="227773"/>
            <a:ext cx="7943193"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5. ELEMEN</a:t>
            </a:r>
          </a:p>
        </p:txBody>
      </p:sp>
      <p:sp>
        <p:nvSpPr>
          <p:cNvPr id="8" name="Rectangle 7">
            <a:extLst>
              <a:ext uri="{FF2B5EF4-FFF2-40B4-BE49-F238E27FC236}">
                <a16:creationId xmlns:a16="http://schemas.microsoft.com/office/drawing/2014/main" id="{DB2F505E-CA35-4F92-ADB2-19653AA9619B}"/>
              </a:ext>
            </a:extLst>
          </p:cNvPr>
          <p:cNvSpPr/>
          <p:nvPr/>
        </p:nvSpPr>
        <p:spPr>
          <a:xfrm>
            <a:off x="255094" y="1136166"/>
            <a:ext cx="6096000" cy="830997"/>
          </a:xfrm>
          <a:prstGeom prst="rect">
            <a:avLst/>
          </a:prstGeom>
        </p:spPr>
        <p:txBody>
          <a:bodyPr>
            <a:spAutoFit/>
          </a:bodyPr>
          <a:lstStyle/>
          <a:p>
            <a:r>
              <a:rPr lang="en-US" sz="2400" b="1" dirty="0">
                <a:solidFill>
                  <a:srgbClr val="00B0F0"/>
                </a:solidFill>
                <a:latin typeface="Adobe Gothic Std B" panose="020B0800000000000000" pitchFamily="34" charset="-128"/>
                <a:ea typeface="Adobe Gothic Std B" panose="020B0800000000000000" pitchFamily="34" charset="-128"/>
              </a:rPr>
              <a:t>(KEMASYARAKATAN </a:t>
            </a:r>
          </a:p>
          <a:p>
            <a:r>
              <a:rPr lang="en-US" sz="2400" b="1" dirty="0">
                <a:solidFill>
                  <a:srgbClr val="00B0F0"/>
                </a:solidFill>
                <a:latin typeface="Adobe Gothic Std B" panose="020B0800000000000000" pitchFamily="34" charset="-128"/>
                <a:ea typeface="Adobe Gothic Std B" panose="020B0800000000000000" pitchFamily="34" charset="-128"/>
              </a:rPr>
              <a:t>&amp; KEBUDAYAAN) </a:t>
            </a:r>
          </a:p>
        </p:txBody>
      </p:sp>
      <p:pic>
        <p:nvPicPr>
          <p:cNvPr id="9" name="Picture 8">
            <a:extLst>
              <a:ext uri="{FF2B5EF4-FFF2-40B4-BE49-F238E27FC236}">
                <a16:creationId xmlns:a16="http://schemas.microsoft.com/office/drawing/2014/main" id="{A75F1F66-B5A9-4FB3-B3E1-B7864CAE38D2}"/>
              </a:ext>
            </a:extLst>
          </p:cNvPr>
          <p:cNvPicPr>
            <a:picLocks noChangeAspect="1"/>
          </p:cNvPicPr>
          <p:nvPr/>
        </p:nvPicPr>
        <p:blipFill>
          <a:blip r:embed="rId4"/>
          <a:stretch>
            <a:fillRect/>
          </a:stretch>
        </p:blipFill>
        <p:spPr>
          <a:xfrm>
            <a:off x="255094" y="2641276"/>
            <a:ext cx="5076916" cy="3349127"/>
          </a:xfrm>
          <a:prstGeom prst="rect">
            <a:avLst/>
          </a:prstGeom>
        </p:spPr>
      </p:pic>
      <p:pic>
        <p:nvPicPr>
          <p:cNvPr id="1026" name="Picture 2" descr="Updated] Get On Board Locco's 2023 Keretapi Sarong This Malaysia Day | TRP">
            <a:extLst>
              <a:ext uri="{FF2B5EF4-FFF2-40B4-BE49-F238E27FC236}">
                <a16:creationId xmlns:a16="http://schemas.microsoft.com/office/drawing/2014/main" id="{4727D575-5589-4D48-BECA-6334B7CA9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9604" y="1147835"/>
            <a:ext cx="6454276" cy="376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991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2</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5956300"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OBJEKTIF SESI</a:t>
            </a:r>
          </a:p>
        </p:txBody>
      </p:sp>
      <p:sp>
        <p:nvSpPr>
          <p:cNvPr id="6" name="TextBox 5">
            <a:extLst>
              <a:ext uri="{FF2B5EF4-FFF2-40B4-BE49-F238E27FC236}">
                <a16:creationId xmlns:a16="http://schemas.microsoft.com/office/drawing/2014/main" id="{BC94B452-DB57-C456-C219-E0183785CF3E}"/>
              </a:ext>
            </a:extLst>
          </p:cNvPr>
          <p:cNvSpPr txBox="1"/>
          <p:nvPr/>
        </p:nvSpPr>
        <p:spPr>
          <a:xfrm>
            <a:off x="614855" y="1446548"/>
            <a:ext cx="10442028" cy="3741537"/>
          </a:xfrm>
          <a:prstGeom prst="rect">
            <a:avLst/>
          </a:prstGeom>
          <a:noFill/>
        </p:spPr>
        <p:txBody>
          <a:bodyPr wrap="square">
            <a:spAutoFit/>
          </a:bodyPr>
          <a:lstStyle/>
          <a:p>
            <a:pPr marR="0" lvl="0">
              <a:lnSpc>
                <a:spcPct val="115000"/>
              </a:lnSpc>
              <a:spcBef>
                <a:spcPts val="0"/>
              </a:spcBef>
              <a:spcAft>
                <a:spcPts val="1000"/>
              </a:spcAft>
              <a:tabLst>
                <a:tab pos="2286000" algn="l"/>
              </a:tabLst>
            </a:pPr>
            <a:r>
              <a:rPr lang="en-US" sz="3200" b="1" dirty="0">
                <a:effectLst/>
                <a:latin typeface="Calibri" panose="020F0502020204030204" pitchFamily="34" charset="0"/>
                <a:ea typeface="Calibri" panose="020F0502020204030204" pitchFamily="34" charset="0"/>
                <a:cs typeface="Calibri" panose="020F0502020204030204" pitchFamily="34" charset="0"/>
              </a:rPr>
              <a:t>Pada </a:t>
            </a:r>
            <a:r>
              <a:rPr lang="en-US" sz="3200" b="1" dirty="0" err="1">
                <a:effectLst/>
                <a:latin typeface="Calibri" panose="020F0502020204030204" pitchFamily="34" charset="0"/>
                <a:ea typeface="Calibri" panose="020F0502020204030204" pitchFamily="34" charset="0"/>
                <a:cs typeface="Calibri" panose="020F0502020204030204" pitchFamily="34" charset="0"/>
              </a:rPr>
              <a:t>akhir</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sesi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peserta</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akan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dapat</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a:p>
            <a:pPr marL="514350" lvl="0" indent="-514350" algn="just">
              <a:buFont typeface="+mj-lt"/>
              <a:buAutoNum type="arabicParenR"/>
            </a:pPr>
            <a:r>
              <a:rPr lang="en-US" sz="3200" b="1" dirty="0" err="1">
                <a:solidFill>
                  <a:srgbClr val="FFC000"/>
                </a:solidFill>
                <a:latin typeface="Calibri" panose="020F0502020204030204" pitchFamily="34" charset="0"/>
                <a:cs typeface="Calibri" panose="020F0502020204030204" pitchFamily="34" charset="0"/>
              </a:rPr>
              <a:t>Menerangkan</a:t>
            </a:r>
            <a:r>
              <a:rPr lang="en-US" sz="3200" b="1" dirty="0">
                <a:solidFill>
                  <a:srgbClr val="FFC000"/>
                </a:solidFill>
                <a:latin typeface="Calibri" panose="020F0502020204030204" pitchFamily="34" charset="0"/>
                <a:cs typeface="Calibri" panose="020F0502020204030204" pitchFamily="34" charset="0"/>
              </a:rPr>
              <a:t> </a:t>
            </a:r>
            <a:r>
              <a:rPr lang="en-US" sz="3200" b="1" dirty="0" err="1">
                <a:solidFill>
                  <a:srgbClr val="FFC000"/>
                </a:solidFill>
                <a:latin typeface="Calibri" panose="020F0502020204030204" pitchFamily="34" charset="0"/>
                <a:cs typeface="Calibri" panose="020F0502020204030204" pitchFamily="34" charset="0"/>
              </a:rPr>
              <a:t>konsep</a:t>
            </a:r>
            <a:r>
              <a:rPr lang="en-US" sz="3200" b="1" dirty="0">
                <a:solidFill>
                  <a:srgbClr val="FFC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nilai</a:t>
            </a:r>
            <a:r>
              <a:rPr lang="en-US" sz="3200" dirty="0">
                <a:latin typeface="Calibri" panose="020F0502020204030204" pitchFamily="34" charset="0"/>
                <a:cs typeface="Calibri" panose="020F0502020204030204" pitchFamily="34" charset="0"/>
              </a:rPr>
              <a:t> teras </a:t>
            </a:r>
            <a:r>
              <a:rPr lang="en-US" sz="3200" b="1" dirty="0" err="1">
                <a:solidFill>
                  <a:srgbClr val="FFC000"/>
                </a:solidFill>
                <a:latin typeface="Calibri" panose="020F0502020204030204" pitchFamily="34" charset="0"/>
                <a:cs typeface="Calibri" panose="020F0502020204030204" pitchFamily="34" charset="0"/>
              </a:rPr>
              <a:t>keyakiNan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dari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sudut</a:t>
            </a:r>
            <a:r>
              <a:rPr lang="en-US" sz="3200" dirty="0">
                <a:latin typeface="Calibri" panose="020F0502020204030204" pitchFamily="34" charset="0"/>
                <a:cs typeface="Calibri" panose="020F0502020204030204" pitchFamily="34" charset="0"/>
              </a:rPr>
              <a:t> Malaysia MADANI;</a:t>
            </a:r>
          </a:p>
          <a:p>
            <a:pPr marL="514350" lvl="0" indent="-514350" algn="just">
              <a:buFont typeface="+mj-lt"/>
              <a:buAutoNum type="arabicParenR"/>
            </a:pPr>
            <a:r>
              <a:rPr lang="en-US" sz="3200" b="1" dirty="0" err="1">
                <a:solidFill>
                  <a:srgbClr val="FFC000"/>
                </a:solidFill>
                <a:latin typeface="Calibri" panose="020F0502020204030204" pitchFamily="34" charset="0"/>
                <a:cs typeface="Calibri" panose="020F0502020204030204" pitchFamily="34" charset="0"/>
              </a:rPr>
              <a:t>Memahami</a:t>
            </a:r>
            <a:r>
              <a:rPr lang="en-US" sz="3200" b="1" dirty="0">
                <a:solidFill>
                  <a:srgbClr val="FFC000"/>
                </a:solidFill>
                <a:latin typeface="Calibri" panose="020F0502020204030204" pitchFamily="34" charset="0"/>
                <a:cs typeface="Calibri" panose="020F0502020204030204" pitchFamily="34" charset="0"/>
              </a:rPr>
              <a:t> </a:t>
            </a:r>
            <a:r>
              <a:rPr lang="en-US" sz="3200" b="1" dirty="0" err="1">
                <a:solidFill>
                  <a:srgbClr val="FFC000"/>
                </a:solidFill>
                <a:latin typeface="Calibri" panose="020F0502020204030204" pitchFamily="34" charset="0"/>
                <a:cs typeface="Calibri" panose="020F0502020204030204" pitchFamily="34" charset="0"/>
              </a:rPr>
              <a:t>kepentingan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nilai</a:t>
            </a:r>
            <a:r>
              <a:rPr lang="en-US" sz="3200" dirty="0">
                <a:latin typeface="Calibri" panose="020F0502020204030204" pitchFamily="34" charset="0"/>
                <a:cs typeface="Calibri" panose="020F0502020204030204" pitchFamily="34" charset="0"/>
              </a:rPr>
              <a:t> teras </a:t>
            </a:r>
            <a:r>
              <a:rPr lang="en-US" sz="3200" dirty="0" err="1">
                <a:latin typeface="Calibri" panose="020F0502020204030204" pitchFamily="34" charset="0"/>
                <a:cs typeface="Calibri" panose="020F0502020204030204" pitchFamily="34" charset="0"/>
              </a:rPr>
              <a:t>keyakiNan</a:t>
            </a:r>
            <a:r>
              <a:rPr lang="en-US" sz="3200" dirty="0">
                <a:latin typeface="Calibri" panose="020F0502020204030204" pitchFamily="34" charset="0"/>
                <a:cs typeface="Calibri" panose="020F0502020204030204" pitchFamily="34" charset="0"/>
              </a:rPr>
              <a:t> Malaysia MADANI; dan</a:t>
            </a:r>
          </a:p>
          <a:p>
            <a:pPr marL="514350" indent="-514350" algn="just">
              <a:buFont typeface="+mj-lt"/>
              <a:buAutoNum type="arabicParenR"/>
            </a:pPr>
            <a:r>
              <a:rPr lang="en-US" sz="3200" b="1" dirty="0" err="1">
                <a:solidFill>
                  <a:srgbClr val="FFC000"/>
                </a:solidFill>
                <a:latin typeface="Calibri" panose="020F0502020204030204" pitchFamily="34" charset="0"/>
                <a:cs typeface="Calibri" panose="020F0502020204030204" pitchFamily="34" charset="0"/>
              </a:rPr>
              <a:t>Mengaplikasi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pengetahuan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mengenai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nilai</a:t>
            </a:r>
            <a:r>
              <a:rPr lang="en-US" sz="3200" dirty="0">
                <a:latin typeface="Calibri" panose="020F0502020204030204" pitchFamily="34" charset="0"/>
                <a:cs typeface="Calibri" panose="020F0502020204030204" pitchFamily="34" charset="0"/>
              </a:rPr>
              <a:t> teras </a:t>
            </a:r>
            <a:r>
              <a:rPr lang="en-US" sz="3200" dirty="0" err="1">
                <a:latin typeface="Calibri" panose="020F0502020204030204" pitchFamily="34" charset="0"/>
                <a:cs typeface="Calibri" panose="020F0502020204030204" pitchFamily="34" charset="0"/>
              </a:rPr>
              <a:t>keyakiNan</a:t>
            </a:r>
            <a:r>
              <a:rPr lang="en-US" sz="3200" dirty="0">
                <a:latin typeface="Calibri" panose="020F0502020204030204" pitchFamily="34" charset="0"/>
                <a:cs typeface="Calibri" panose="020F0502020204030204" pitchFamily="34" charset="0"/>
              </a:rPr>
              <a:t> di dalam </a:t>
            </a:r>
            <a:r>
              <a:rPr lang="en-US" sz="3200" dirty="0" err="1">
                <a:latin typeface="Calibri" panose="020F0502020204030204" pitchFamily="34" charset="0"/>
                <a:cs typeface="Calibri" panose="020F0502020204030204" pitchFamily="34" charset="0"/>
              </a:rPr>
              <a:t>tugasan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harian</a:t>
            </a:r>
            <a:r>
              <a:rPr lang="en-US" sz="3200" dirty="0">
                <a:latin typeface="Calibri" panose="020F0502020204030204" pitchFamily="34" charset="0"/>
                <a:cs typeface="Calibri" panose="020F0502020204030204" pitchFamily="34" charset="0"/>
              </a:rPr>
              <a:t>.</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8786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20</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255094" y="227773"/>
            <a:ext cx="7943193"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5. ELEMEN</a:t>
            </a:r>
          </a:p>
        </p:txBody>
      </p:sp>
      <p:sp>
        <p:nvSpPr>
          <p:cNvPr id="8" name="Rectangle 7">
            <a:extLst>
              <a:ext uri="{FF2B5EF4-FFF2-40B4-BE49-F238E27FC236}">
                <a16:creationId xmlns:a16="http://schemas.microsoft.com/office/drawing/2014/main" id="{DB2F505E-CA35-4F92-ADB2-19653AA9619B}"/>
              </a:ext>
            </a:extLst>
          </p:cNvPr>
          <p:cNvSpPr/>
          <p:nvPr/>
        </p:nvSpPr>
        <p:spPr>
          <a:xfrm>
            <a:off x="255094" y="947465"/>
            <a:ext cx="9622966" cy="461665"/>
          </a:xfrm>
          <a:prstGeom prst="rect">
            <a:avLst/>
          </a:prstGeom>
        </p:spPr>
        <p:txBody>
          <a:bodyPr wrap="square">
            <a:spAutoFit/>
          </a:bodyPr>
          <a:lstStyle/>
          <a:p>
            <a:r>
              <a:rPr lang="en-US" sz="2400" b="1" dirty="0">
                <a:solidFill>
                  <a:srgbClr val="00B0F0"/>
                </a:solidFill>
                <a:latin typeface="Adobe Gothic Std B" panose="020B0800000000000000" pitchFamily="34" charset="-128"/>
                <a:ea typeface="Adobe Gothic Std B" panose="020B0800000000000000" pitchFamily="34" charset="-128"/>
              </a:rPr>
              <a:t>(BANDAR DAN LUAR BANDAR) </a:t>
            </a:r>
          </a:p>
        </p:txBody>
      </p:sp>
      <p:graphicFrame>
        <p:nvGraphicFramePr>
          <p:cNvPr id="18" name="Table 17">
            <a:extLst>
              <a:ext uri="{FF2B5EF4-FFF2-40B4-BE49-F238E27FC236}">
                <a16:creationId xmlns:a16="http://schemas.microsoft.com/office/drawing/2014/main" id="{C22CF0D5-B58D-49CB-927E-8969A80248D2}"/>
              </a:ext>
            </a:extLst>
          </p:cNvPr>
          <p:cNvGraphicFramePr>
            <a:graphicFrameLocks noGrp="1"/>
          </p:cNvGraphicFramePr>
          <p:nvPr>
            <p:extLst>
              <p:ext uri="{D42A27DB-BD31-4B8C-83A1-F6EECF244321}">
                <p14:modId xmlns:p14="http://schemas.microsoft.com/office/powerpoint/2010/main" val="1932042863"/>
              </p:ext>
            </p:extLst>
          </p:nvPr>
        </p:nvGraphicFramePr>
        <p:xfrm>
          <a:off x="1419252" y="1640377"/>
          <a:ext cx="9353496" cy="4575162"/>
        </p:xfrm>
        <a:graphic>
          <a:graphicData uri="http://schemas.openxmlformats.org/drawingml/2006/table">
            <a:tbl>
              <a:tblPr/>
              <a:tblGrid>
                <a:gridCol w="4676748">
                  <a:extLst>
                    <a:ext uri="{9D8B030D-6E8A-4147-A177-3AD203B41FA5}">
                      <a16:colId xmlns:a16="http://schemas.microsoft.com/office/drawing/2014/main" val="3964635358"/>
                    </a:ext>
                  </a:extLst>
                </a:gridCol>
                <a:gridCol w="4676748">
                  <a:extLst>
                    <a:ext uri="{9D8B030D-6E8A-4147-A177-3AD203B41FA5}">
                      <a16:colId xmlns:a16="http://schemas.microsoft.com/office/drawing/2014/main" val="1249234298"/>
                    </a:ext>
                  </a:extLst>
                </a:gridCol>
              </a:tblGrid>
              <a:tr h="972960">
                <a:tc>
                  <a:txBody>
                    <a:bodyPr/>
                    <a:lstStyle/>
                    <a:p>
                      <a:pPr algn="ctr" rtl="0" fontAlgn="ctr">
                        <a:spcBef>
                          <a:spcPts val="0"/>
                        </a:spcBef>
                        <a:spcAft>
                          <a:spcPts val="0"/>
                        </a:spcAft>
                      </a:pPr>
                      <a:r>
                        <a:rPr lang="en-MY" sz="2100" b="1" i="0" u="none" strike="noStrike" dirty="0">
                          <a:solidFill>
                            <a:srgbClr val="FFFFFF"/>
                          </a:solidFill>
                          <a:effectLst/>
                          <a:latin typeface="Avenir Next LT Pro" panose="020B0504020202020204" pitchFamily="34" charset="0"/>
                        </a:rPr>
                        <a:t>BANDAR</a:t>
                      </a:r>
                      <a:endParaRPr lang="en-MY" sz="2100" dirty="0">
                        <a:effectLst/>
                      </a:endParaRPr>
                    </a:p>
                  </a:txBody>
                  <a:tcPr marL="81761" marR="81761" marT="40881" marB="40881"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A9B7"/>
                    </a:solidFill>
                  </a:tcPr>
                </a:tc>
                <a:tc>
                  <a:txBody>
                    <a:bodyPr/>
                    <a:lstStyle/>
                    <a:p>
                      <a:pPr algn="ctr" rtl="0" fontAlgn="ctr">
                        <a:spcBef>
                          <a:spcPts val="0"/>
                        </a:spcBef>
                        <a:spcAft>
                          <a:spcPts val="0"/>
                        </a:spcAft>
                      </a:pPr>
                      <a:r>
                        <a:rPr lang="en-MY" sz="2100" b="1" i="0" u="none" strike="noStrike" dirty="0">
                          <a:solidFill>
                            <a:srgbClr val="FFFFFF"/>
                          </a:solidFill>
                          <a:effectLst/>
                          <a:latin typeface="Avenir Next LT Pro" panose="020B0504020202020204" pitchFamily="34" charset="0"/>
                        </a:rPr>
                        <a:t>LUAR BANDAR</a:t>
                      </a:r>
                      <a:endParaRPr lang="en-MY" sz="2100" dirty="0">
                        <a:effectLst/>
                      </a:endParaRPr>
                    </a:p>
                  </a:txBody>
                  <a:tcPr marL="81761" marR="81761" marT="40881" marB="40881"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A9B7"/>
                    </a:solidFill>
                  </a:tcPr>
                </a:tc>
                <a:extLst>
                  <a:ext uri="{0D108BD9-81ED-4DB2-BD59-A6C34878D82A}">
                    <a16:rowId xmlns:a16="http://schemas.microsoft.com/office/drawing/2014/main" val="2285990355"/>
                  </a:ext>
                </a:extLst>
              </a:tr>
              <a:tr h="3378378">
                <a:tc>
                  <a:txBody>
                    <a:bodyPr/>
                    <a:lstStyle/>
                    <a:p>
                      <a:pPr marL="342900" indent="-342900" rtl="0" fontAlgn="base">
                        <a:spcBef>
                          <a:spcPts val="0"/>
                        </a:spcBef>
                        <a:spcAft>
                          <a:spcPts val="0"/>
                        </a:spcAft>
                        <a:buFont typeface="Arial" panose="020B0604020202020204" pitchFamily="34" charset="0"/>
                        <a:buChar char="•"/>
                      </a:pPr>
                      <a:r>
                        <a:rPr lang="en-MY" sz="2100" b="0" i="0" u="none" strike="noStrike" dirty="0" err="1">
                          <a:solidFill>
                            <a:srgbClr val="000000"/>
                          </a:solidFill>
                          <a:effectLst/>
                          <a:latin typeface="Avenir Next LT Pro" panose="020B0504020202020204" pitchFamily="34" charset="0"/>
                        </a:rPr>
                        <a:t>Menumpukan</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kepada</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golongan</a:t>
                      </a:r>
                      <a:r>
                        <a:rPr lang="en-MY" sz="2100" b="0" i="0" u="none" strike="noStrike" dirty="0">
                          <a:solidFill>
                            <a:srgbClr val="000000"/>
                          </a:solidFill>
                          <a:effectLst/>
                          <a:latin typeface="Avenir Next LT Pro" panose="020B0504020202020204" pitchFamily="34" charset="0"/>
                        </a:rPr>
                        <a:t> miskin bandar;</a:t>
                      </a:r>
                    </a:p>
                    <a:p>
                      <a:pPr marL="0" indent="0" rtl="0" fontAlgn="base">
                        <a:spcBef>
                          <a:spcPts val="0"/>
                        </a:spcBef>
                        <a:spcAft>
                          <a:spcPts val="0"/>
                        </a:spcAft>
                        <a:buFont typeface="Arial" panose="020B0604020202020204" pitchFamily="34" charset="0"/>
                        <a:buNone/>
                      </a:pPr>
                      <a:endParaRPr lang="en-MY" sz="2100" b="0" i="0" u="none" strike="noStrike" dirty="0">
                        <a:solidFill>
                          <a:srgbClr val="000000"/>
                        </a:solidFill>
                        <a:effectLst/>
                        <a:latin typeface="Avenir"/>
                      </a:endParaRPr>
                    </a:p>
                    <a:p>
                      <a:pPr marL="342900" indent="-342900" rtl="0" fontAlgn="base">
                        <a:spcBef>
                          <a:spcPts val="0"/>
                        </a:spcBef>
                        <a:spcAft>
                          <a:spcPts val="0"/>
                        </a:spcAft>
                        <a:buFont typeface="Arial" panose="020B0604020202020204" pitchFamily="34" charset="0"/>
                        <a:buChar char="•"/>
                      </a:pPr>
                      <a:r>
                        <a:rPr lang="en-MY" sz="2100" b="0" i="0" u="none" strike="noStrike" dirty="0" err="1">
                          <a:solidFill>
                            <a:srgbClr val="000000"/>
                          </a:solidFill>
                          <a:effectLst/>
                          <a:latin typeface="Avenir Next LT Pro" panose="020B0504020202020204" pitchFamily="34" charset="0"/>
                        </a:rPr>
                        <a:t>Menaik</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taraf</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kesejahteraan</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penduduk</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antaranya</a:t>
                      </a:r>
                      <a:r>
                        <a:rPr lang="en-MY" sz="2100" b="0" i="0" u="none" strike="noStrike" dirty="0">
                          <a:solidFill>
                            <a:srgbClr val="000000"/>
                          </a:solidFill>
                          <a:effectLst/>
                          <a:latin typeface="Avenir Next LT Pro" panose="020B0504020202020204" pitchFamily="34" charset="0"/>
                        </a:rPr>
                        <a:t> di Program </a:t>
                      </a:r>
                      <a:r>
                        <a:rPr lang="en-MY" sz="2100" b="0" i="0" u="none" strike="noStrike" dirty="0" err="1">
                          <a:solidFill>
                            <a:srgbClr val="000000"/>
                          </a:solidFill>
                          <a:effectLst/>
                          <a:latin typeface="Avenir Next LT Pro" panose="020B0504020202020204" pitchFamily="34" charset="0"/>
                        </a:rPr>
                        <a:t>Perumahan</a:t>
                      </a:r>
                      <a:r>
                        <a:rPr lang="en-MY" sz="2100" b="0" i="0" u="none" strike="noStrike" dirty="0">
                          <a:solidFill>
                            <a:srgbClr val="000000"/>
                          </a:solidFill>
                          <a:effectLst/>
                          <a:latin typeface="Avenir Next LT Pro" panose="020B0504020202020204" pitchFamily="34" charset="0"/>
                        </a:rPr>
                        <a:t> Rakyat (PPR);</a:t>
                      </a:r>
                    </a:p>
                    <a:p>
                      <a:pPr marL="0" indent="0" rtl="0" fontAlgn="base">
                        <a:spcBef>
                          <a:spcPts val="0"/>
                        </a:spcBef>
                        <a:spcAft>
                          <a:spcPts val="0"/>
                        </a:spcAft>
                        <a:buFont typeface="Arial" panose="020B0604020202020204" pitchFamily="34" charset="0"/>
                        <a:buNone/>
                      </a:pPr>
                      <a:endParaRPr lang="en-MY" sz="2100" b="0" i="0" u="none" strike="noStrike" dirty="0">
                        <a:solidFill>
                          <a:srgbClr val="000000"/>
                        </a:solidFill>
                        <a:effectLst/>
                        <a:latin typeface="Avenir"/>
                      </a:endParaRPr>
                    </a:p>
                    <a:p>
                      <a:pPr marL="342900" indent="-342900" rtl="0" fontAlgn="base">
                        <a:spcBef>
                          <a:spcPts val="0"/>
                        </a:spcBef>
                        <a:spcAft>
                          <a:spcPts val="0"/>
                        </a:spcAft>
                        <a:buFont typeface="Arial" panose="020B0604020202020204" pitchFamily="34" charset="0"/>
                        <a:buChar char="•"/>
                      </a:pPr>
                      <a:r>
                        <a:rPr lang="en-MY" sz="2100" b="0" i="0" u="none" strike="noStrike" dirty="0" err="1">
                          <a:solidFill>
                            <a:srgbClr val="000000"/>
                          </a:solidFill>
                          <a:effectLst/>
                          <a:latin typeface="Avenir Next LT Pro" panose="020B0504020202020204" pitchFamily="34" charset="0"/>
                        </a:rPr>
                        <a:t>Mengatasi</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masalah</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banjir</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kilat</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kesesakan</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jalan</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raya</a:t>
                      </a:r>
                      <a:r>
                        <a:rPr lang="en-MY" sz="2100" b="0" i="0" u="none" strike="noStrike" dirty="0">
                          <a:solidFill>
                            <a:srgbClr val="000000"/>
                          </a:solidFill>
                          <a:effectLst/>
                          <a:latin typeface="Avenir Next LT Pro" panose="020B0504020202020204" pitchFamily="34" charset="0"/>
                        </a:rPr>
                        <a:t> dan </a:t>
                      </a:r>
                      <a:r>
                        <a:rPr lang="en-MY" sz="2100" b="0" i="0" u="none" strike="noStrike" dirty="0" err="1">
                          <a:solidFill>
                            <a:srgbClr val="000000"/>
                          </a:solidFill>
                          <a:effectLst/>
                          <a:latin typeface="Avenir Next LT Pro" panose="020B0504020202020204" pitchFamily="34" charset="0"/>
                        </a:rPr>
                        <a:t>meningkatkan</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mutu</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kenderaan</a:t>
                      </a:r>
                      <a:r>
                        <a:rPr lang="en-MY" sz="2100" b="0" i="0" u="none" strike="noStrike" dirty="0">
                          <a:solidFill>
                            <a:srgbClr val="000000"/>
                          </a:solidFill>
                          <a:effectLst/>
                          <a:latin typeface="Avenir Next LT Pro" panose="020B0504020202020204" pitchFamily="34" charset="0"/>
                        </a:rPr>
                        <a:t> </a:t>
                      </a:r>
                      <a:r>
                        <a:rPr lang="en-MY" sz="2100" b="0" i="0" u="none" strike="noStrike" dirty="0" err="1">
                          <a:solidFill>
                            <a:srgbClr val="000000"/>
                          </a:solidFill>
                          <a:effectLst/>
                          <a:latin typeface="Avenir Next LT Pro" panose="020B0504020202020204" pitchFamily="34" charset="0"/>
                        </a:rPr>
                        <a:t>awam</a:t>
                      </a:r>
                      <a:r>
                        <a:rPr lang="en-MY" sz="2100" b="0" i="0" u="none" strike="noStrike" dirty="0">
                          <a:solidFill>
                            <a:srgbClr val="000000"/>
                          </a:solidFill>
                          <a:effectLst/>
                          <a:latin typeface="Avenir Next LT Pro" panose="020B0504020202020204" pitchFamily="34" charset="0"/>
                        </a:rPr>
                        <a:t>. </a:t>
                      </a:r>
                      <a:endParaRPr lang="en-MY" sz="2100" b="0" i="0" u="none" strike="noStrike" dirty="0">
                        <a:solidFill>
                          <a:srgbClr val="000000"/>
                        </a:solidFill>
                        <a:effectLst/>
                        <a:latin typeface="Avenir"/>
                      </a:endParaRPr>
                    </a:p>
                  </a:txBody>
                  <a:tcPr marL="81761" marR="81761" marT="40881" marB="40881">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6E1E5"/>
                    </a:solidFill>
                  </a:tcPr>
                </a:tc>
                <a:tc>
                  <a:txBody>
                    <a:bodyPr/>
                    <a:lstStyle/>
                    <a:p>
                      <a:pPr marL="342900" indent="-342900" rtl="0" fontAlgn="base">
                        <a:spcBef>
                          <a:spcPts val="0"/>
                        </a:spcBef>
                        <a:spcAft>
                          <a:spcPts val="0"/>
                        </a:spcAft>
                        <a:buFont typeface="Arial" panose="020B0604020202020204" pitchFamily="34" charset="0"/>
                        <a:buChar char="•"/>
                      </a:pPr>
                      <a:r>
                        <a:rPr lang="sv-SE" sz="2100" b="0" i="0" u="none" strike="noStrike" dirty="0">
                          <a:solidFill>
                            <a:srgbClr val="000000"/>
                          </a:solidFill>
                          <a:effectLst/>
                          <a:latin typeface="Avenir Next LT Pro" panose="020B0504020202020204" pitchFamily="34" charset="0"/>
                        </a:rPr>
                        <a:t>Menaik taraf infrastruktur bekalan eletrik,air dan jalan raya;</a:t>
                      </a:r>
                    </a:p>
                    <a:p>
                      <a:pPr marL="0" indent="0" rtl="0" fontAlgn="base">
                        <a:spcBef>
                          <a:spcPts val="0"/>
                        </a:spcBef>
                        <a:spcAft>
                          <a:spcPts val="0"/>
                        </a:spcAft>
                        <a:buFont typeface="Arial" panose="020B0604020202020204" pitchFamily="34" charset="0"/>
                        <a:buNone/>
                      </a:pPr>
                      <a:endParaRPr lang="sv-SE" sz="2100" b="0" i="0" u="none" strike="noStrike" dirty="0">
                        <a:solidFill>
                          <a:srgbClr val="000000"/>
                        </a:solidFill>
                        <a:effectLst/>
                        <a:latin typeface="Avenir"/>
                      </a:endParaRPr>
                    </a:p>
                    <a:p>
                      <a:pPr marL="342900" indent="-342900" rtl="0" fontAlgn="base">
                        <a:spcBef>
                          <a:spcPts val="0"/>
                        </a:spcBef>
                        <a:spcAft>
                          <a:spcPts val="0"/>
                        </a:spcAft>
                        <a:buFont typeface="Arial" panose="020B0604020202020204" pitchFamily="34" charset="0"/>
                        <a:buChar char="•"/>
                      </a:pPr>
                      <a:r>
                        <a:rPr lang="sv-SE" sz="2100" b="0" i="0" u="none" strike="noStrike" dirty="0">
                          <a:solidFill>
                            <a:srgbClr val="000000"/>
                          </a:solidFill>
                          <a:effectLst/>
                          <a:latin typeface="Avenir Next LT Pro" panose="020B0504020202020204" pitchFamily="34" charset="0"/>
                        </a:rPr>
                        <a:t>Merapatkan jurang digital antara desa dan bandar ;</a:t>
                      </a:r>
                    </a:p>
                    <a:p>
                      <a:pPr marL="0" indent="0" rtl="0" fontAlgn="base">
                        <a:spcBef>
                          <a:spcPts val="0"/>
                        </a:spcBef>
                        <a:spcAft>
                          <a:spcPts val="0"/>
                        </a:spcAft>
                        <a:buFont typeface="Arial" panose="020B0604020202020204" pitchFamily="34" charset="0"/>
                        <a:buNone/>
                      </a:pPr>
                      <a:endParaRPr lang="sv-SE" sz="2100" b="0" i="0" u="none" strike="noStrike" dirty="0">
                        <a:solidFill>
                          <a:srgbClr val="000000"/>
                        </a:solidFill>
                        <a:effectLst/>
                        <a:latin typeface="Avenir"/>
                      </a:endParaRPr>
                    </a:p>
                    <a:p>
                      <a:pPr marL="342900" indent="-342900" rtl="0" fontAlgn="base">
                        <a:spcBef>
                          <a:spcPts val="0"/>
                        </a:spcBef>
                        <a:spcAft>
                          <a:spcPts val="0"/>
                        </a:spcAft>
                        <a:buFont typeface="Arial" panose="020B0604020202020204" pitchFamily="34" charset="0"/>
                        <a:buChar char="•"/>
                      </a:pPr>
                      <a:r>
                        <a:rPr lang="sv-SE" sz="2100" b="0" i="0" u="none" strike="noStrike" dirty="0">
                          <a:solidFill>
                            <a:srgbClr val="000000"/>
                          </a:solidFill>
                          <a:effectLst/>
                          <a:latin typeface="Avenir Next LT Pro" panose="020B0504020202020204" pitchFamily="34" charset="0"/>
                        </a:rPr>
                        <a:t>Meneroka peluang ekonomi di luar bandar seperti memodenkan pertanian dan penternakan, memberikan solusi pemasaran hasil pertanian dan penternakan. </a:t>
                      </a:r>
                      <a:endParaRPr lang="sv-SE" sz="2100" b="0" i="0" u="none" strike="noStrike" dirty="0">
                        <a:solidFill>
                          <a:srgbClr val="000000"/>
                        </a:solidFill>
                        <a:effectLst/>
                        <a:latin typeface="Avenir"/>
                      </a:endParaRPr>
                    </a:p>
                  </a:txBody>
                  <a:tcPr marL="81761" marR="81761" marT="40881" marB="40881">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6E1E5"/>
                    </a:solidFill>
                  </a:tcPr>
                </a:tc>
                <a:extLst>
                  <a:ext uri="{0D108BD9-81ED-4DB2-BD59-A6C34878D82A}">
                    <a16:rowId xmlns:a16="http://schemas.microsoft.com/office/drawing/2014/main" val="1042694720"/>
                  </a:ext>
                </a:extLst>
              </a:tr>
            </a:tbl>
          </a:graphicData>
        </a:graphic>
      </p:graphicFrame>
    </p:spTree>
    <p:extLst>
      <p:ext uri="{BB962C8B-B14F-4D97-AF65-F5344CB8AC3E}">
        <p14:creationId xmlns:p14="http://schemas.microsoft.com/office/powerpoint/2010/main" val="3945348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589745" y="6505226"/>
            <a:ext cx="404135" cy="253713"/>
          </a:xfrm>
          <a:solidFill>
            <a:srgbClr val="002060"/>
          </a:solidFill>
          <a:ln>
            <a:noFill/>
          </a:ln>
        </p:spPr>
        <p:txBody>
          <a:bodyPr/>
          <a:lstStyle/>
          <a:p>
            <a:pPr algn="ctr"/>
            <a:fld id="{E4A36C73-F24C-480F-A99B-7D601690B822}" type="slidenum">
              <a:rPr lang="en-US" b="1" i="1" smtClean="0">
                <a:solidFill>
                  <a:schemeClr val="bg1"/>
                </a:solidFill>
              </a:rPr>
              <a:pPr algn="ctr"/>
              <a:t>21</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8230870" cy="769441"/>
          </a:xfrm>
          <a:prstGeom prst="rect">
            <a:avLst/>
          </a:prstGeom>
          <a:noFill/>
        </p:spPr>
        <p:txBody>
          <a:bodyPr wrap="square" rtlCol="0">
            <a:spAutoFit/>
          </a:bodyPr>
          <a:lstStyle/>
          <a:p>
            <a:r>
              <a:rPr lang="en-US" sz="4400" b="1" dirty="0">
                <a:solidFill>
                  <a:srgbClr val="00B0F0"/>
                </a:solidFill>
                <a:latin typeface="Adobe Gothic Std B" panose="020B0800000000000000" pitchFamily="34" charset="-128"/>
                <a:ea typeface="Adobe Gothic Std B" panose="020B0800000000000000" pitchFamily="34" charset="-128"/>
              </a:rPr>
              <a:t>6. PERINGKAT PELAKSANAAN </a:t>
            </a:r>
          </a:p>
        </p:txBody>
      </p:sp>
      <p:sp>
        <p:nvSpPr>
          <p:cNvPr id="6" name="TextBox 5">
            <a:extLst>
              <a:ext uri="{FF2B5EF4-FFF2-40B4-BE49-F238E27FC236}">
                <a16:creationId xmlns:a16="http://schemas.microsoft.com/office/drawing/2014/main" id="{BC94B452-DB57-C456-C219-E0183785CF3E}"/>
              </a:ext>
            </a:extLst>
          </p:cNvPr>
          <p:cNvSpPr txBox="1"/>
          <p:nvPr/>
        </p:nvSpPr>
        <p:spPr>
          <a:xfrm>
            <a:off x="216991" y="1419969"/>
            <a:ext cx="11523063" cy="5016758"/>
          </a:xfrm>
          <a:prstGeom prst="rect">
            <a:avLst/>
          </a:prstGeom>
          <a:noFill/>
        </p:spPr>
        <p:txBody>
          <a:bodyPr wrap="square">
            <a:spAutoFit/>
          </a:bodyPr>
          <a:lstStyle/>
          <a:p>
            <a:pPr algn="just"/>
            <a:r>
              <a:rPr lang="en-US" sz="3200" b="1" dirty="0" err="1">
                <a:latin typeface="Calibri" panose="020F0502020204030204" pitchFamily="34" charset="0"/>
                <a:ea typeface="Calibri" panose="020F0502020204030204" pitchFamily="34" charset="0"/>
                <a:cs typeface="Cordia New" panose="020B0304020202020204" pitchFamily="34" charset="-34"/>
              </a:rPr>
              <a:t>Individu</a:t>
            </a:r>
            <a:r>
              <a:rPr lang="en-US" sz="3200" b="1" dirty="0">
                <a:latin typeface="Calibri" panose="020F0502020204030204" pitchFamily="34" charset="0"/>
                <a:ea typeface="Calibri" panose="020F0502020204030204" pitchFamily="34" charset="0"/>
                <a:cs typeface="Cordia New" panose="020B0304020202020204" pitchFamily="34" charset="-34"/>
              </a:rPr>
              <a:t> &amp; Masyarakat</a:t>
            </a:r>
          </a:p>
          <a:p>
            <a:pPr marL="457200" indent="-457200" algn="just">
              <a:buFont typeface="Arial" panose="020B0604020202020204" pitchFamily="34" charset="0"/>
              <a:buChar char="•"/>
            </a:pPr>
            <a:endParaRPr lang="en-US" sz="3200" dirty="0">
              <a:latin typeface="Calibri" panose="020F0502020204030204" pitchFamily="34" charset="0"/>
              <a:ea typeface="Calibri" panose="020F0502020204030204" pitchFamily="34" charset="0"/>
              <a:cs typeface="Cordia New" panose="020B0304020202020204" pitchFamily="34" charset="-34"/>
            </a:endParaRPr>
          </a:p>
          <a:p>
            <a:pPr marL="457200" indent="-457200" algn="just">
              <a:buFont typeface="Arial" panose="020B0604020202020204" pitchFamily="34" charset="0"/>
              <a:buChar char="•"/>
            </a:pPr>
            <a:r>
              <a:rPr lang="en-US" sz="3200" dirty="0" err="1">
                <a:latin typeface="Calibri" panose="020F0502020204030204" pitchFamily="34" charset="0"/>
                <a:ea typeface="Calibri" panose="020F0502020204030204" pitchFamily="34" charset="0"/>
                <a:cs typeface="Cordia New" panose="020B0304020202020204" pitchFamily="34" charset="-34"/>
              </a:rPr>
              <a:t>Memberi</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b="1" dirty="0" err="1">
                <a:solidFill>
                  <a:srgbClr val="FFC000"/>
                </a:solidFill>
                <a:latin typeface="Calibri" panose="020F0502020204030204" pitchFamily="34" charset="0"/>
                <a:ea typeface="Calibri" panose="020F0502020204030204" pitchFamily="34" charset="0"/>
                <a:cs typeface="Cordia New" panose="020B0304020202020204" pitchFamily="34" charset="-34"/>
              </a:rPr>
              <a:t>peranan</a:t>
            </a:r>
            <a:r>
              <a:rPr lang="en-US" sz="3200" b="1" dirty="0">
                <a:solidFill>
                  <a:srgbClr val="FFC000"/>
                </a:solidFill>
                <a:latin typeface="Calibri" panose="020F0502020204030204" pitchFamily="34" charset="0"/>
                <a:ea typeface="Calibri" panose="020F0502020204030204" pitchFamily="34" charset="0"/>
                <a:cs typeface="Cordia New" panose="020B0304020202020204" pitchFamily="34" charset="-34"/>
              </a:rPr>
              <a:t> </a:t>
            </a:r>
            <a:r>
              <a:rPr lang="en-US" sz="3200" b="1" dirty="0" err="1">
                <a:solidFill>
                  <a:srgbClr val="FFC000"/>
                </a:solidFill>
                <a:latin typeface="Calibri" panose="020F0502020204030204" pitchFamily="34" charset="0"/>
                <a:ea typeface="Calibri" panose="020F0502020204030204" pitchFamily="34" charset="0"/>
                <a:cs typeface="Cordia New" panose="020B0304020202020204" pitchFamily="34" charset="-34"/>
              </a:rPr>
              <a:t>semak</a:t>
            </a:r>
            <a:r>
              <a:rPr lang="en-US" sz="3200" b="1" dirty="0">
                <a:solidFill>
                  <a:srgbClr val="FFC000"/>
                </a:solidFill>
                <a:latin typeface="Calibri" panose="020F0502020204030204" pitchFamily="34" charset="0"/>
                <a:ea typeface="Calibri" panose="020F0502020204030204" pitchFamily="34" charset="0"/>
                <a:cs typeface="Cordia New" panose="020B0304020202020204" pitchFamily="34" charset="-34"/>
              </a:rPr>
              <a:t> dan </a:t>
            </a:r>
            <a:r>
              <a:rPr lang="en-US" sz="3200" b="1" dirty="0" err="1">
                <a:solidFill>
                  <a:srgbClr val="FFC000"/>
                </a:solidFill>
                <a:latin typeface="Calibri" panose="020F0502020204030204" pitchFamily="34" charset="0"/>
                <a:ea typeface="Calibri" panose="020F0502020204030204" pitchFamily="34" charset="0"/>
                <a:cs typeface="Cordia New" panose="020B0304020202020204" pitchFamily="34" charset="-34"/>
              </a:rPr>
              <a:t>imbang</a:t>
            </a:r>
            <a:r>
              <a:rPr lang="en-US" sz="3200" b="1" dirty="0">
                <a:solidFill>
                  <a:srgbClr val="FFC000"/>
                </a:solidFill>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kepada</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b="1" dirty="0" err="1">
                <a:solidFill>
                  <a:srgbClr val="FFC000"/>
                </a:solidFill>
                <a:latin typeface="Calibri" panose="020F0502020204030204" pitchFamily="34" charset="0"/>
                <a:ea typeface="Calibri" panose="020F0502020204030204" pitchFamily="34" charset="0"/>
                <a:cs typeface="Cordia New" panose="020B0304020202020204" pitchFamily="34" charset="-34"/>
              </a:rPr>
              <a:t>masyarakat</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terhadap</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aktiviti</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kerajaan</a:t>
            </a:r>
            <a:r>
              <a:rPr lang="en-US" sz="3200" dirty="0">
                <a:latin typeface="Calibri" panose="020F0502020204030204" pitchFamily="34" charset="0"/>
                <a:ea typeface="Calibri" panose="020F0502020204030204" pitchFamily="34" charset="0"/>
                <a:cs typeface="Cordia New" panose="020B0304020202020204" pitchFamily="34" charset="-34"/>
              </a:rPr>
              <a:t>.</a:t>
            </a:r>
          </a:p>
          <a:p>
            <a:pPr marL="457200" indent="-457200" algn="just">
              <a:buFont typeface="Arial" panose="020B0604020202020204" pitchFamily="34" charset="0"/>
              <a:buChar char="•"/>
            </a:pPr>
            <a:r>
              <a:rPr lang="en-US" sz="3200" dirty="0" err="1">
                <a:latin typeface="Calibri" panose="020F0502020204030204" pitchFamily="34" charset="0"/>
                <a:ea typeface="Calibri" panose="020F0502020204030204" pitchFamily="34" charset="0"/>
                <a:cs typeface="Cordia New" panose="020B0304020202020204" pitchFamily="34" charset="-34"/>
              </a:rPr>
              <a:t>Mempromosikan</a:t>
            </a:r>
            <a:r>
              <a:rPr lang="en-US" sz="3200" dirty="0">
                <a:latin typeface="Calibri" panose="020F0502020204030204" pitchFamily="34" charset="0"/>
                <a:ea typeface="Calibri" panose="020F0502020204030204" pitchFamily="34" charset="0"/>
                <a:cs typeface="Cordia New" panose="020B0304020202020204" pitchFamily="34" charset="-34"/>
              </a:rPr>
              <a:t> program </a:t>
            </a:r>
            <a:r>
              <a:rPr lang="en-US" sz="3200" dirty="0" err="1">
                <a:latin typeface="Calibri" panose="020F0502020204030204" pitchFamily="34" charset="0"/>
                <a:ea typeface="Calibri" panose="020F0502020204030204" pitchFamily="34" charset="0"/>
                <a:cs typeface="Cordia New" panose="020B0304020202020204" pitchFamily="34" charset="-34"/>
              </a:rPr>
              <a:t>kemasyarakatan</a:t>
            </a:r>
            <a:r>
              <a:rPr lang="en-US" sz="3200" dirty="0">
                <a:latin typeface="Calibri" panose="020F0502020204030204" pitchFamily="34" charset="0"/>
                <a:ea typeface="Calibri" panose="020F0502020204030204" pitchFamily="34" charset="0"/>
                <a:cs typeface="Cordia New" panose="020B0304020202020204" pitchFamily="34" charset="-34"/>
              </a:rPr>
              <a:t> yang </a:t>
            </a:r>
            <a:r>
              <a:rPr lang="en-US" sz="3200" dirty="0" err="1">
                <a:latin typeface="Calibri" panose="020F0502020204030204" pitchFamily="34" charset="0"/>
                <a:ea typeface="Calibri" panose="020F0502020204030204" pitchFamily="34" charset="0"/>
                <a:cs typeface="Cordia New" panose="020B0304020202020204" pitchFamily="34" charset="-34"/>
              </a:rPr>
              <a:t>menggalakkan</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keyakinan</a:t>
            </a:r>
            <a:r>
              <a:rPr lang="en-US" sz="3200" dirty="0">
                <a:latin typeface="Calibri" panose="020F0502020204030204" pitchFamily="34" charset="0"/>
                <a:ea typeface="Calibri" panose="020F0502020204030204" pitchFamily="34" charset="0"/>
                <a:cs typeface="Cordia New" panose="020B0304020202020204" pitchFamily="34" charset="-34"/>
              </a:rPr>
              <a:t> yang </a:t>
            </a:r>
            <a:r>
              <a:rPr lang="en-US" sz="3200" dirty="0" err="1">
                <a:latin typeface="Calibri" panose="020F0502020204030204" pitchFamily="34" charset="0"/>
                <a:ea typeface="Calibri" panose="020F0502020204030204" pitchFamily="34" charset="0"/>
                <a:cs typeface="Cordia New" panose="020B0304020202020204" pitchFamily="34" charset="-34"/>
              </a:rPr>
              <a:t>lebih</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tinggi</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seperti</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penegasan</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menentang</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rasuah</a:t>
            </a:r>
            <a:r>
              <a:rPr lang="en-US" sz="3200" dirty="0">
                <a:latin typeface="Calibri" panose="020F0502020204030204" pitchFamily="34" charset="0"/>
                <a:ea typeface="Calibri" panose="020F0502020204030204" pitchFamily="34" charset="0"/>
                <a:cs typeface="Cordia New" panose="020B0304020202020204" pitchFamily="34" charset="-34"/>
              </a:rPr>
              <a:t>.</a:t>
            </a:r>
          </a:p>
          <a:p>
            <a:pPr marL="45720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Mewujudkan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mekanisma</a:t>
            </a:r>
            <a:r>
              <a:rPr lang="en-US" sz="3200" dirty="0">
                <a:latin typeface="Calibri" panose="020F0502020204030204" pitchFamily="34" charset="0"/>
                <a:cs typeface="Calibri" panose="020F0502020204030204" pitchFamily="34" charset="0"/>
              </a:rPr>
              <a:t> maklum </a:t>
            </a:r>
            <a:r>
              <a:rPr lang="en-US" sz="3200" dirty="0" err="1">
                <a:latin typeface="Calibri" panose="020F0502020204030204" pitchFamily="34" charset="0"/>
                <a:cs typeface="Calibri" panose="020F0502020204030204" pitchFamily="34" charset="0"/>
              </a:rPr>
              <a:t>balas</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pantas</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bagi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isu</a:t>
            </a:r>
            <a:r>
              <a:rPr lang="en-US" sz="3200" dirty="0">
                <a:latin typeface="Calibri" panose="020F0502020204030204" pitchFamily="34" charset="0"/>
                <a:cs typeface="Calibri" panose="020F0502020204030204" pitchFamily="34" charset="0"/>
              </a:rPr>
              <a:t> yang </a:t>
            </a:r>
            <a:r>
              <a:rPr lang="en-US" sz="3200" dirty="0" err="1">
                <a:latin typeface="Calibri" panose="020F0502020204030204" pitchFamily="34" charset="0"/>
                <a:cs typeface="Calibri" panose="020F0502020204030204" pitchFamily="34" charset="0"/>
              </a:rPr>
              <a:t>timbul</a:t>
            </a:r>
            <a:r>
              <a:rPr lang="en-US" sz="3200" dirty="0">
                <a:latin typeface="Calibri" panose="020F0502020204030204" pitchFamily="34" charset="0"/>
                <a:cs typeface="Calibri" panose="020F0502020204030204" pitchFamily="34" charset="0"/>
              </a:rPr>
              <a:t> di </a:t>
            </a:r>
            <a:r>
              <a:rPr lang="en-US" sz="3200" dirty="0" err="1">
                <a:latin typeface="Calibri" panose="020F0502020204030204" pitchFamily="34" charset="0"/>
                <a:cs typeface="Calibri" panose="020F0502020204030204" pitchFamily="34" charset="0"/>
              </a:rPr>
              <a:t>peringkat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masyarakat</a:t>
            </a:r>
            <a:r>
              <a:rPr lang="en-US" sz="3200" dirty="0">
                <a:latin typeface="Calibri" panose="020F0502020204030204" pitchFamily="34" charset="0"/>
                <a:cs typeface="Calibri" panose="020F0502020204030204" pitchFamily="34" charset="0"/>
              </a:rPr>
              <a:t>.</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3200" dirty="0" err="1">
                <a:latin typeface="Calibri" panose="020F0502020204030204" pitchFamily="34" charset="0"/>
                <a:ea typeface="Calibri" panose="020F0502020204030204" pitchFamily="34" charset="0"/>
                <a:cs typeface="Cordia New" panose="020B0304020202020204" pitchFamily="34" charset="-34"/>
              </a:rPr>
              <a:t>Meruntuhkan</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b="1" dirty="0" err="1">
                <a:solidFill>
                  <a:srgbClr val="FFC000"/>
                </a:solidFill>
                <a:latin typeface="Calibri" panose="020F0502020204030204" pitchFamily="34" charset="0"/>
                <a:ea typeface="Calibri" panose="020F0502020204030204" pitchFamily="34" charset="0"/>
                <a:cs typeface="Cordia New" panose="020B0304020202020204" pitchFamily="34" charset="-34"/>
              </a:rPr>
              <a:t>tembok</a:t>
            </a:r>
            <a:r>
              <a:rPr lang="en-US" sz="3200" b="1" dirty="0">
                <a:solidFill>
                  <a:srgbClr val="FFC000"/>
                </a:solidFill>
                <a:latin typeface="Calibri" panose="020F0502020204030204" pitchFamily="34" charset="0"/>
                <a:ea typeface="Calibri" panose="020F0502020204030204" pitchFamily="34" charset="0"/>
                <a:cs typeface="Cordia New" panose="020B0304020202020204" pitchFamily="34" charset="-34"/>
              </a:rPr>
              <a:t> </a:t>
            </a:r>
            <a:r>
              <a:rPr lang="en-US" sz="3200" b="1" dirty="0" err="1">
                <a:solidFill>
                  <a:srgbClr val="FFC000"/>
                </a:solidFill>
                <a:latin typeface="Calibri" panose="020F0502020204030204" pitchFamily="34" charset="0"/>
                <a:ea typeface="Calibri" panose="020F0502020204030204" pitchFamily="34" charset="0"/>
                <a:cs typeface="Cordia New" panose="020B0304020202020204" pitchFamily="34" charset="-34"/>
              </a:rPr>
              <a:t>halangan</a:t>
            </a:r>
            <a:r>
              <a:rPr lang="en-US" sz="3200" b="1" dirty="0">
                <a:solidFill>
                  <a:srgbClr val="FFC000"/>
                </a:solidFill>
                <a:latin typeface="Calibri" panose="020F0502020204030204" pitchFamily="34" charset="0"/>
                <a:ea typeface="Calibri" panose="020F0502020204030204" pitchFamily="34" charset="0"/>
                <a:cs typeface="Cordia New" panose="020B0304020202020204" pitchFamily="34" charset="-34"/>
              </a:rPr>
              <a:t> mental </a:t>
            </a:r>
            <a:r>
              <a:rPr lang="en-US" sz="3200" dirty="0">
                <a:latin typeface="Calibri" panose="020F0502020204030204" pitchFamily="34" charset="0"/>
                <a:ea typeface="Calibri" panose="020F0502020204030204" pitchFamily="34" charset="0"/>
                <a:cs typeface="Cordia New" panose="020B0304020202020204" pitchFamily="34" charset="-34"/>
              </a:rPr>
              <a:t>untuk </a:t>
            </a:r>
            <a:r>
              <a:rPr lang="en-US" sz="3200" dirty="0" err="1">
                <a:latin typeface="Calibri" panose="020F0502020204030204" pitchFamily="34" charset="0"/>
                <a:ea typeface="Calibri" panose="020F0502020204030204" pitchFamily="34" charset="0"/>
                <a:cs typeface="Cordia New" panose="020B0304020202020204" pitchFamily="34" charset="-34"/>
              </a:rPr>
              <a:t>berkolaborasi</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antara</a:t>
            </a:r>
            <a:r>
              <a:rPr lang="en-US" sz="3200" dirty="0">
                <a:latin typeface="Calibri" panose="020F0502020204030204" pitchFamily="34" charset="0"/>
                <a:ea typeface="Calibri" panose="020F0502020204030204" pitchFamily="34" charset="0"/>
                <a:cs typeface="Cordia New" panose="020B0304020202020204" pitchFamily="34" charset="-34"/>
              </a:rPr>
              <a:t> rakyat dan </a:t>
            </a:r>
            <a:r>
              <a:rPr lang="en-US" sz="3200" dirty="0" err="1">
                <a:latin typeface="Calibri" panose="020F0502020204030204" pitchFamily="34" charset="0"/>
                <a:ea typeface="Calibri" panose="020F0502020204030204" pitchFamily="34" charset="0"/>
                <a:cs typeface="Cordia New" panose="020B0304020202020204" pitchFamily="34" charset="-34"/>
              </a:rPr>
              <a:t>pemimpin</a:t>
            </a:r>
            <a:r>
              <a:rPr lang="en-US" sz="3200" dirty="0">
                <a:latin typeface="Calibri" panose="020F0502020204030204" pitchFamily="34" charset="0"/>
                <a:ea typeface="Calibri" panose="020F0502020204030204" pitchFamily="34" charset="0"/>
                <a:cs typeface="Cordia New" panose="020B0304020202020204" pitchFamily="34" charset="-34"/>
              </a:rPr>
              <a:t>.</a:t>
            </a:r>
          </a:p>
        </p:txBody>
      </p:sp>
    </p:spTree>
    <p:extLst>
      <p:ext uri="{BB962C8B-B14F-4D97-AF65-F5344CB8AC3E}">
        <p14:creationId xmlns:p14="http://schemas.microsoft.com/office/powerpoint/2010/main" val="2921216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589745" y="6389370"/>
            <a:ext cx="404135" cy="308885"/>
          </a:xfrm>
          <a:solidFill>
            <a:srgbClr val="002060"/>
          </a:solidFill>
          <a:ln>
            <a:noFill/>
          </a:ln>
        </p:spPr>
        <p:txBody>
          <a:bodyPr/>
          <a:lstStyle/>
          <a:p>
            <a:pPr algn="ctr"/>
            <a:fld id="{E4A36C73-F24C-480F-A99B-7D601690B822}" type="slidenum">
              <a:rPr lang="en-US" b="1" i="1" smtClean="0">
                <a:solidFill>
                  <a:schemeClr val="bg1"/>
                </a:solidFill>
              </a:rPr>
              <a:pPr algn="ctr"/>
              <a:t>22</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8230870" cy="769441"/>
          </a:xfrm>
          <a:prstGeom prst="rect">
            <a:avLst/>
          </a:prstGeom>
          <a:noFill/>
        </p:spPr>
        <p:txBody>
          <a:bodyPr wrap="square" rtlCol="0">
            <a:spAutoFit/>
          </a:bodyPr>
          <a:lstStyle/>
          <a:p>
            <a:r>
              <a:rPr lang="en-US" sz="4400" b="1" dirty="0">
                <a:solidFill>
                  <a:srgbClr val="00B0F0"/>
                </a:solidFill>
                <a:latin typeface="Adobe Gothic Std B" panose="020B0800000000000000" pitchFamily="34" charset="-128"/>
                <a:ea typeface="Adobe Gothic Std B" panose="020B0800000000000000" pitchFamily="34" charset="-128"/>
              </a:rPr>
              <a:t>4. PERINGKAT PELAKSANAAN </a:t>
            </a:r>
          </a:p>
        </p:txBody>
      </p:sp>
      <p:pic>
        <p:nvPicPr>
          <p:cNvPr id="8" name="Picture 7" descr="A picture containing text, newspaper, human face, publication&#10;&#10;Description automatically generated">
            <a:extLst>
              <a:ext uri="{FF2B5EF4-FFF2-40B4-BE49-F238E27FC236}">
                <a16:creationId xmlns:a16="http://schemas.microsoft.com/office/drawing/2014/main" id="{223E2D6A-9C9D-0181-2C27-D5E71E8741D9}"/>
              </a:ext>
            </a:extLst>
          </p:cNvPr>
          <p:cNvPicPr>
            <a:picLocks noChangeAspect="1"/>
          </p:cNvPicPr>
          <p:nvPr/>
        </p:nvPicPr>
        <p:blipFill rotWithShape="1">
          <a:blip r:embed="rId3">
            <a:extLst>
              <a:ext uri="{28A0092B-C50C-407E-A947-70E740481C1C}">
                <a14:useLocalDpi xmlns:a14="http://schemas.microsoft.com/office/drawing/2010/main" val="0"/>
              </a:ext>
            </a:extLst>
          </a:blip>
          <a:srcRect t="59089"/>
          <a:stretch/>
        </p:blipFill>
        <p:spPr>
          <a:xfrm>
            <a:off x="223311" y="1247743"/>
            <a:ext cx="11905805" cy="4877635"/>
          </a:xfrm>
          <a:prstGeom prst="rect">
            <a:avLst/>
          </a:prstGeom>
        </p:spPr>
      </p:pic>
      <p:sp>
        <p:nvSpPr>
          <p:cNvPr id="9" name="Rectangle 8">
            <a:extLst>
              <a:ext uri="{FF2B5EF4-FFF2-40B4-BE49-F238E27FC236}">
                <a16:creationId xmlns:a16="http://schemas.microsoft.com/office/drawing/2014/main" id="{F9042D3E-E601-4828-3074-3DBD15EE8455}"/>
              </a:ext>
            </a:extLst>
          </p:cNvPr>
          <p:cNvSpPr/>
          <p:nvPr/>
        </p:nvSpPr>
        <p:spPr>
          <a:xfrm>
            <a:off x="4704202" y="2577947"/>
            <a:ext cx="3613533" cy="14542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27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00761" y="6390385"/>
            <a:ext cx="393119" cy="368554"/>
          </a:xfrm>
          <a:solidFill>
            <a:srgbClr val="002060"/>
          </a:solidFill>
          <a:ln>
            <a:noFill/>
          </a:ln>
        </p:spPr>
        <p:txBody>
          <a:bodyPr/>
          <a:lstStyle/>
          <a:p>
            <a:pPr algn="ctr"/>
            <a:fld id="{E4A36C73-F24C-480F-A99B-7D601690B822}" type="slidenum">
              <a:rPr lang="en-US" b="1" i="1" smtClean="0">
                <a:solidFill>
                  <a:schemeClr val="bg1"/>
                </a:solidFill>
              </a:rPr>
              <a:pPr algn="ctr"/>
              <a:t>23</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8230870" cy="769441"/>
          </a:xfrm>
          <a:prstGeom prst="rect">
            <a:avLst/>
          </a:prstGeom>
          <a:noFill/>
        </p:spPr>
        <p:txBody>
          <a:bodyPr wrap="square" rtlCol="0">
            <a:spAutoFit/>
          </a:bodyPr>
          <a:lstStyle/>
          <a:p>
            <a:r>
              <a:rPr lang="en-US" sz="4400" b="1" dirty="0">
                <a:solidFill>
                  <a:srgbClr val="00B0F0"/>
                </a:solidFill>
                <a:latin typeface="Adobe Gothic Std B" panose="020B0800000000000000" pitchFamily="34" charset="-128"/>
                <a:ea typeface="Adobe Gothic Std B" panose="020B0800000000000000" pitchFamily="34" charset="-128"/>
              </a:rPr>
              <a:t>6. PERINGKAT PELAKSANAAN </a:t>
            </a:r>
          </a:p>
        </p:txBody>
      </p:sp>
      <p:sp>
        <p:nvSpPr>
          <p:cNvPr id="6" name="TextBox 5">
            <a:extLst>
              <a:ext uri="{FF2B5EF4-FFF2-40B4-BE49-F238E27FC236}">
                <a16:creationId xmlns:a16="http://schemas.microsoft.com/office/drawing/2014/main" id="{BC94B452-DB57-C456-C219-E0183785CF3E}"/>
              </a:ext>
            </a:extLst>
          </p:cNvPr>
          <p:cNvSpPr txBox="1"/>
          <p:nvPr/>
        </p:nvSpPr>
        <p:spPr>
          <a:xfrm>
            <a:off x="334468" y="1594001"/>
            <a:ext cx="11523063" cy="5016758"/>
          </a:xfrm>
          <a:prstGeom prst="rect">
            <a:avLst/>
          </a:prstGeom>
          <a:noFill/>
        </p:spPr>
        <p:txBody>
          <a:bodyPr wrap="square">
            <a:spAutoFit/>
          </a:bodyPr>
          <a:lstStyle/>
          <a:p>
            <a:pPr algn="just"/>
            <a:r>
              <a:rPr lang="en-US" sz="3200" b="1" dirty="0" err="1">
                <a:latin typeface="Calibri" panose="020F0502020204030204" pitchFamily="34" charset="0"/>
                <a:cs typeface="Calibri" panose="020F0502020204030204" pitchFamily="34" charset="0"/>
              </a:rPr>
              <a:t>Organisasi</a:t>
            </a:r>
            <a:r>
              <a:rPr lang="en-US" sz="3200" b="1" dirty="0">
                <a:latin typeface="Calibri" panose="020F0502020204030204" pitchFamily="34" charset="0"/>
                <a:cs typeface="Calibri" panose="020F0502020204030204" pitchFamily="34" charset="0"/>
              </a:rPr>
              <a:t> &amp; Negara</a:t>
            </a:r>
          </a:p>
          <a:p>
            <a:pPr lvl="0" algn="just"/>
            <a:endParaRPr lang="en-US" sz="3200" dirty="0">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Menyesuaikan</a:t>
            </a:r>
            <a:r>
              <a:rPr lang="en-US" sz="3200" dirty="0">
                <a:latin typeface="Calibri" panose="020F0502020204030204" pitchFamily="34" charset="0"/>
                <a:cs typeface="Calibri" panose="020F0502020204030204" pitchFamily="34" charset="0"/>
              </a:rPr>
              <a:t> </a:t>
            </a:r>
            <a:r>
              <a:rPr lang="en-US" sz="3200" b="1" dirty="0" err="1">
                <a:solidFill>
                  <a:srgbClr val="FFC000"/>
                </a:solidFill>
                <a:latin typeface="Calibri" panose="020F0502020204030204" pitchFamily="34" charset="0"/>
                <a:cs typeface="Calibri" panose="020F0502020204030204" pitchFamily="34" charset="0"/>
              </a:rPr>
              <a:t>dasar</a:t>
            </a:r>
            <a:r>
              <a:rPr lang="en-US" sz="3200" b="1" dirty="0">
                <a:solidFill>
                  <a:srgbClr val="FFC000"/>
                </a:solidFill>
                <a:latin typeface="Calibri" panose="020F0502020204030204" pitchFamily="34" charset="0"/>
                <a:cs typeface="Calibri" panose="020F0502020204030204" pitchFamily="34" charset="0"/>
              </a:rPr>
              <a:t> </a:t>
            </a:r>
            <a:r>
              <a:rPr lang="en-US" sz="3200" b="1" dirty="0" err="1">
                <a:solidFill>
                  <a:srgbClr val="FFC000"/>
                </a:solidFill>
                <a:latin typeface="Calibri" panose="020F0502020204030204" pitchFamily="34" charset="0"/>
                <a:cs typeface="Calibri" panose="020F0502020204030204" pitchFamily="34" charset="0"/>
              </a:rPr>
              <a:t>jabatan</a:t>
            </a:r>
            <a:r>
              <a:rPr lang="en-US" sz="3200" b="1" dirty="0">
                <a:solidFill>
                  <a:srgbClr val="FFC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dengan</a:t>
            </a:r>
            <a:r>
              <a:rPr lang="en-US" sz="3200" dirty="0">
                <a:latin typeface="Calibri" panose="020F0502020204030204" pitchFamily="34" charset="0"/>
                <a:cs typeface="Calibri" panose="020F0502020204030204" pitchFamily="34" charset="0"/>
              </a:rPr>
              <a:t> </a:t>
            </a:r>
            <a:r>
              <a:rPr lang="en-US" sz="3200" b="1" dirty="0" err="1">
                <a:solidFill>
                  <a:srgbClr val="FFC000"/>
                </a:solidFill>
                <a:latin typeface="Calibri" panose="020F0502020204030204" pitchFamily="34" charset="0"/>
                <a:cs typeface="Calibri" panose="020F0502020204030204" pitchFamily="34" charset="0"/>
              </a:rPr>
              <a:t>keperluan</a:t>
            </a:r>
            <a:r>
              <a:rPr lang="en-US" sz="3200" b="1" dirty="0">
                <a:solidFill>
                  <a:srgbClr val="FFC000"/>
                </a:solidFill>
                <a:latin typeface="Calibri" panose="020F0502020204030204" pitchFamily="34" charset="0"/>
                <a:cs typeface="Calibri" panose="020F0502020204030204" pitchFamily="34" charset="0"/>
              </a:rPr>
              <a:t> </a:t>
            </a:r>
            <a:r>
              <a:rPr lang="en-US" sz="3200" b="1" dirty="0" err="1">
                <a:solidFill>
                  <a:srgbClr val="FFC000"/>
                </a:solidFill>
                <a:latin typeface="Calibri" panose="020F0502020204030204" pitchFamily="34" charset="0"/>
                <a:cs typeface="Calibri" panose="020F0502020204030204" pitchFamily="34" charset="0"/>
              </a:rPr>
              <a:t>rakyat</a:t>
            </a:r>
            <a:r>
              <a:rPr lang="en-US" sz="3200" b="1" dirty="0">
                <a:solidFill>
                  <a:srgbClr val="FFC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semasa</a:t>
            </a:r>
            <a:r>
              <a:rPr lang="en-US" sz="3200" dirty="0">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Pembasmian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rasuah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dalam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organisasi</a:t>
            </a:r>
            <a:r>
              <a:rPr lang="en-US" sz="3200" dirty="0">
                <a:latin typeface="Calibri" panose="020F0502020204030204" pitchFamily="34" charset="0"/>
                <a:cs typeface="Calibri" panose="020F0502020204030204" pitchFamily="34" charset="0"/>
              </a:rPr>
              <a:t> dan negara.</a:t>
            </a:r>
          </a:p>
          <a:p>
            <a:pPr marL="457200" lvl="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Merangka</a:t>
            </a:r>
            <a:r>
              <a:rPr lang="en-US" sz="3200" dirty="0">
                <a:latin typeface="Calibri" panose="020F0502020204030204" pitchFamily="34" charset="0"/>
                <a:cs typeface="Calibri" panose="020F0502020204030204" pitchFamily="34" charset="0"/>
              </a:rPr>
              <a:t> program </a:t>
            </a:r>
            <a:r>
              <a:rPr lang="en-US" sz="3200" dirty="0" err="1">
                <a:latin typeface="Calibri" panose="020F0502020204030204" pitchFamily="34" charset="0"/>
                <a:cs typeface="Calibri" panose="020F0502020204030204" pitchFamily="34" charset="0"/>
              </a:rPr>
              <a:t>radikal</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menyelesaikan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kemelut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hutang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isi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rumah</a:t>
            </a:r>
            <a:r>
              <a:rPr lang="en-US" sz="3200" dirty="0">
                <a:latin typeface="Calibri" panose="020F0502020204030204" pitchFamily="34" charset="0"/>
                <a:cs typeface="Calibri" panose="020F0502020204030204" pitchFamily="34" charset="0"/>
              </a:rPr>
              <a:t> di Malaysia.</a:t>
            </a:r>
          </a:p>
          <a:p>
            <a:pPr marL="457200" lvl="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Memulihkan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keyakinan</a:t>
            </a:r>
            <a:r>
              <a:rPr lang="en-US" sz="3200" dirty="0">
                <a:latin typeface="Calibri" panose="020F0502020204030204" pitchFamily="34" charset="0"/>
                <a:cs typeface="Calibri" panose="020F0502020204030204" pitchFamily="34" charset="0"/>
              </a:rPr>
              <a:t> rakyat </a:t>
            </a:r>
            <a:r>
              <a:rPr lang="en-US" sz="3200" dirty="0" err="1">
                <a:latin typeface="Calibri" panose="020F0502020204030204" pitchFamily="34" charset="0"/>
                <a:cs typeface="Calibri" panose="020F0502020204030204" pitchFamily="34" charset="0"/>
              </a:rPr>
              <a:t>terhadap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sistem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perundangan</a:t>
            </a:r>
            <a:r>
              <a:rPr lang="en-US" sz="3200" dirty="0">
                <a:latin typeface="Calibri" panose="020F0502020204030204" pitchFamily="34" charset="0"/>
                <a:cs typeface="Calibri" panose="020F0502020204030204" pitchFamily="34" charset="0"/>
              </a:rPr>
              <a:t> negara.</a:t>
            </a:r>
          </a:p>
          <a:p>
            <a:pPr marL="457200" indent="-457200" algn="just">
              <a:buFont typeface="Arial" panose="020B0604020202020204" pitchFamily="34" charset="0"/>
              <a:buChar char="•"/>
            </a:pPr>
            <a:r>
              <a:rPr lang="en-US" sz="3200" dirty="0" err="1">
                <a:latin typeface="Calibri" panose="020F0502020204030204" pitchFamily="34" charset="0"/>
                <a:ea typeface="Calibri" panose="020F0502020204030204" pitchFamily="34" charset="0"/>
                <a:cs typeface="Cordia New" panose="020B0304020202020204" pitchFamily="34" charset="-34"/>
              </a:rPr>
              <a:t>Penguatkuasan</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undang-undang</a:t>
            </a:r>
            <a:r>
              <a:rPr lang="en-US" sz="3200" dirty="0">
                <a:latin typeface="Calibri" panose="020F0502020204030204" pitchFamily="34" charset="0"/>
                <a:ea typeface="Calibri" panose="020F0502020204030204" pitchFamily="34" charset="0"/>
                <a:cs typeface="Cordia New" panose="020B0304020202020204" pitchFamily="34" charset="-34"/>
              </a:rPr>
              <a:t> </a:t>
            </a:r>
            <a:r>
              <a:rPr lang="en-US" sz="3200" b="1" dirty="0" err="1">
                <a:solidFill>
                  <a:srgbClr val="FFC000"/>
                </a:solidFill>
                <a:latin typeface="Calibri" panose="020F0502020204030204" pitchFamily="34" charset="0"/>
                <a:ea typeface="Calibri" panose="020F0502020204030204" pitchFamily="34" charset="0"/>
                <a:cs typeface="Cordia New" panose="020B0304020202020204" pitchFamily="34" charset="-34"/>
              </a:rPr>
              <a:t>tanpa</a:t>
            </a:r>
            <a:r>
              <a:rPr lang="en-US" sz="3200" b="1" dirty="0">
                <a:solidFill>
                  <a:srgbClr val="FFC000"/>
                </a:solidFill>
                <a:latin typeface="Calibri" panose="020F0502020204030204" pitchFamily="34" charset="0"/>
                <a:ea typeface="Calibri" panose="020F0502020204030204" pitchFamily="34" charset="0"/>
                <a:cs typeface="Cordia New" panose="020B0304020202020204" pitchFamily="34" charset="-34"/>
              </a:rPr>
              <a:t> </a:t>
            </a:r>
            <a:r>
              <a:rPr lang="en-US" sz="3200" b="1" dirty="0" err="1">
                <a:solidFill>
                  <a:srgbClr val="FFC000"/>
                </a:solidFill>
                <a:latin typeface="Calibri" panose="020F0502020204030204" pitchFamily="34" charset="0"/>
                <a:ea typeface="Calibri" panose="020F0502020204030204" pitchFamily="34" charset="0"/>
                <a:cs typeface="Cordia New" panose="020B0304020202020204" pitchFamily="34" charset="-34"/>
              </a:rPr>
              <a:t>mengira</a:t>
            </a:r>
            <a:r>
              <a:rPr lang="en-US" sz="3200" b="1" dirty="0">
                <a:solidFill>
                  <a:srgbClr val="FFC000"/>
                </a:solidFill>
                <a:latin typeface="Calibri" panose="020F0502020204030204" pitchFamily="34" charset="0"/>
                <a:ea typeface="Calibri" panose="020F0502020204030204" pitchFamily="34" charset="0"/>
                <a:cs typeface="Cordia New" panose="020B0304020202020204" pitchFamily="34" charset="-34"/>
              </a:rPr>
              <a:t> </a:t>
            </a:r>
            <a:r>
              <a:rPr lang="en-US" sz="3200" dirty="0" err="1">
                <a:latin typeface="Calibri" panose="020F0502020204030204" pitchFamily="34" charset="0"/>
                <a:ea typeface="Calibri" panose="020F0502020204030204" pitchFamily="34" charset="0"/>
                <a:cs typeface="Cordia New" panose="020B0304020202020204" pitchFamily="34" charset="-34"/>
              </a:rPr>
              <a:t>kedudukan</a:t>
            </a:r>
            <a:r>
              <a:rPr lang="en-US" sz="3200" b="1" dirty="0">
                <a:latin typeface="Calibri" panose="020F0502020204030204" pitchFamily="34" charset="0"/>
                <a:ea typeface="Calibri" panose="020F0502020204030204" pitchFamily="34" charset="0"/>
                <a:cs typeface="Cordia New" panose="020B0304020202020204" pitchFamily="34" charset="-34"/>
              </a:rPr>
              <a:t>.</a:t>
            </a:r>
          </a:p>
          <a:p>
            <a:pPr lvl="0" algn="just"/>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9345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548533" y="6389370"/>
            <a:ext cx="445347" cy="369569"/>
          </a:xfrm>
          <a:solidFill>
            <a:srgbClr val="002060"/>
          </a:solidFill>
          <a:ln>
            <a:noFill/>
          </a:ln>
        </p:spPr>
        <p:txBody>
          <a:bodyPr/>
          <a:lstStyle/>
          <a:p>
            <a:pPr algn="ctr"/>
            <a:fld id="{E4A36C73-F24C-480F-A99B-7D601690B822}" type="slidenum">
              <a:rPr lang="en-US" b="1" i="1" smtClean="0">
                <a:solidFill>
                  <a:schemeClr val="bg1"/>
                </a:solidFill>
              </a:rPr>
              <a:pPr algn="ctr"/>
              <a:t>24</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8409152" cy="707886"/>
          </a:xfrm>
          <a:prstGeom prst="rect">
            <a:avLst/>
          </a:prstGeom>
          <a:noFill/>
        </p:spPr>
        <p:txBody>
          <a:bodyPr wrap="square" rtlCol="0">
            <a:spAutoFit/>
          </a:bodyPr>
          <a:lstStyle/>
          <a:p>
            <a:r>
              <a:rPr lang="en-US" sz="4000" b="1" dirty="0">
                <a:solidFill>
                  <a:srgbClr val="00B0F0"/>
                </a:solidFill>
                <a:latin typeface="Adobe Gothic Std B" panose="020B0800000000000000" pitchFamily="34" charset="-128"/>
                <a:ea typeface="Adobe Gothic Std B" panose="020B0800000000000000" pitchFamily="34" charset="-128"/>
              </a:rPr>
              <a:t>5. AKTIVITI: </a:t>
            </a:r>
            <a:r>
              <a:rPr lang="en-US" sz="4000" b="1" dirty="0" err="1">
                <a:solidFill>
                  <a:srgbClr val="00B0F0"/>
                </a:solidFill>
                <a:latin typeface="Adobe Gothic Std B" panose="020B0800000000000000" pitchFamily="34" charset="-128"/>
                <a:ea typeface="Adobe Gothic Std B" panose="020B0800000000000000" pitchFamily="34" charset="-128"/>
              </a:rPr>
              <a:t>Perbincangan</a:t>
            </a:r>
            <a:endParaRPr lang="en-US" sz="4000" b="1" dirty="0">
              <a:solidFill>
                <a:srgbClr val="00B0F0"/>
              </a:solidFill>
              <a:latin typeface="Adobe Gothic Std B" panose="020B0800000000000000" pitchFamily="34" charset="-128"/>
              <a:ea typeface="Adobe Gothic Std B" panose="020B0800000000000000" pitchFamily="34" charset="-128"/>
            </a:endParaRPr>
          </a:p>
        </p:txBody>
      </p:sp>
      <p:pic>
        <p:nvPicPr>
          <p:cNvPr id="8" name="Picture 7">
            <a:extLst>
              <a:ext uri="{FF2B5EF4-FFF2-40B4-BE49-F238E27FC236}">
                <a16:creationId xmlns:a16="http://schemas.microsoft.com/office/drawing/2014/main" id="{DB17ED55-A4B6-4199-B659-5F0CF8F48F3F}"/>
              </a:ext>
            </a:extLst>
          </p:cNvPr>
          <p:cNvPicPr>
            <a:picLocks noChangeAspect="1"/>
          </p:cNvPicPr>
          <p:nvPr/>
        </p:nvPicPr>
        <p:blipFill>
          <a:blip r:embed="rId3"/>
          <a:stretch>
            <a:fillRect/>
          </a:stretch>
        </p:blipFill>
        <p:spPr>
          <a:xfrm>
            <a:off x="3492500" y="901916"/>
            <a:ext cx="5110733" cy="5829972"/>
          </a:xfrm>
          <a:prstGeom prst="rect">
            <a:avLst/>
          </a:prstGeom>
        </p:spPr>
      </p:pic>
      <p:sp>
        <p:nvSpPr>
          <p:cNvPr id="6" name="TextBox 5">
            <a:extLst>
              <a:ext uri="{FF2B5EF4-FFF2-40B4-BE49-F238E27FC236}">
                <a16:creationId xmlns:a16="http://schemas.microsoft.com/office/drawing/2014/main" id="{4F5B4061-BE50-C2DC-6D01-C91DF161160B}"/>
              </a:ext>
            </a:extLst>
          </p:cNvPr>
          <p:cNvSpPr txBox="1"/>
          <p:nvPr/>
        </p:nvSpPr>
        <p:spPr>
          <a:xfrm>
            <a:off x="8644880" y="5750304"/>
            <a:ext cx="3714718" cy="369332"/>
          </a:xfrm>
          <a:prstGeom prst="rect">
            <a:avLst/>
          </a:prstGeom>
          <a:noFill/>
        </p:spPr>
        <p:txBody>
          <a:bodyPr wrap="square" rtlCol="0">
            <a:spAutoFit/>
          </a:bodyPr>
          <a:lstStyle/>
          <a:p>
            <a:r>
              <a:rPr lang="en-US" dirty="0" err="1"/>
              <a:t>Sumber</a:t>
            </a:r>
            <a:r>
              <a:rPr lang="en-US" dirty="0"/>
              <a:t> : Buku GREAT! (2023)</a:t>
            </a:r>
          </a:p>
        </p:txBody>
      </p:sp>
    </p:spTree>
    <p:extLst>
      <p:ext uri="{BB962C8B-B14F-4D97-AF65-F5344CB8AC3E}">
        <p14:creationId xmlns:p14="http://schemas.microsoft.com/office/powerpoint/2010/main" val="1536189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548533" y="6389370"/>
            <a:ext cx="445347" cy="369569"/>
          </a:xfrm>
          <a:solidFill>
            <a:srgbClr val="002060"/>
          </a:solidFill>
          <a:ln>
            <a:noFill/>
          </a:ln>
        </p:spPr>
        <p:txBody>
          <a:bodyPr/>
          <a:lstStyle/>
          <a:p>
            <a:pPr algn="ctr"/>
            <a:fld id="{E4A36C73-F24C-480F-A99B-7D601690B822}" type="slidenum">
              <a:rPr lang="en-US" b="1" i="1" smtClean="0">
                <a:solidFill>
                  <a:schemeClr val="bg1"/>
                </a:solidFill>
              </a:rPr>
              <a:pPr algn="ctr"/>
              <a:t>25</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8409152" cy="707886"/>
          </a:xfrm>
          <a:prstGeom prst="rect">
            <a:avLst/>
          </a:prstGeom>
          <a:noFill/>
        </p:spPr>
        <p:txBody>
          <a:bodyPr wrap="square" rtlCol="0">
            <a:spAutoFit/>
          </a:bodyPr>
          <a:lstStyle/>
          <a:p>
            <a:r>
              <a:rPr lang="en-US" sz="4000" b="1" dirty="0">
                <a:solidFill>
                  <a:srgbClr val="00B0F0"/>
                </a:solidFill>
                <a:latin typeface="Adobe Gothic Std B" panose="020B0800000000000000" pitchFamily="34" charset="-128"/>
                <a:ea typeface="Adobe Gothic Std B" panose="020B0800000000000000" pitchFamily="34" charset="-128"/>
              </a:rPr>
              <a:t>5. AKTIVITI: </a:t>
            </a:r>
            <a:r>
              <a:rPr lang="en-US" sz="4000" b="1" dirty="0" err="1">
                <a:solidFill>
                  <a:srgbClr val="00B0F0"/>
                </a:solidFill>
                <a:latin typeface="Adobe Gothic Std B" panose="020B0800000000000000" pitchFamily="34" charset="-128"/>
                <a:ea typeface="Adobe Gothic Std B" panose="020B0800000000000000" pitchFamily="34" charset="-128"/>
              </a:rPr>
              <a:t>Perbincangan</a:t>
            </a:r>
            <a:endParaRPr lang="en-US" sz="4000" b="1" dirty="0">
              <a:solidFill>
                <a:srgbClr val="00B0F0"/>
              </a:solidFill>
              <a:latin typeface="Adobe Gothic Std B" panose="020B0800000000000000" pitchFamily="34" charset="-128"/>
              <a:ea typeface="Adobe Gothic Std B" panose="020B0800000000000000" pitchFamily="34" charset="-128"/>
            </a:endParaRPr>
          </a:p>
        </p:txBody>
      </p:sp>
      <p:pic>
        <p:nvPicPr>
          <p:cNvPr id="9" name="Picture 8">
            <a:extLst>
              <a:ext uri="{FF2B5EF4-FFF2-40B4-BE49-F238E27FC236}">
                <a16:creationId xmlns:a16="http://schemas.microsoft.com/office/drawing/2014/main" id="{451985B2-D0F0-4F2B-8F34-F575DD722824}"/>
              </a:ext>
            </a:extLst>
          </p:cNvPr>
          <p:cNvPicPr>
            <a:picLocks noChangeAspect="1"/>
          </p:cNvPicPr>
          <p:nvPr/>
        </p:nvPicPr>
        <p:blipFill>
          <a:blip r:embed="rId3"/>
          <a:stretch>
            <a:fillRect/>
          </a:stretch>
        </p:blipFill>
        <p:spPr>
          <a:xfrm>
            <a:off x="6564652" y="1232567"/>
            <a:ext cx="4552696" cy="4871219"/>
          </a:xfrm>
          <a:prstGeom prst="rect">
            <a:avLst/>
          </a:prstGeom>
          <a:ln>
            <a:solidFill>
              <a:schemeClr val="tx1"/>
            </a:solidFill>
          </a:ln>
        </p:spPr>
      </p:pic>
      <p:pic>
        <p:nvPicPr>
          <p:cNvPr id="11" name="Picture 10">
            <a:extLst>
              <a:ext uri="{FF2B5EF4-FFF2-40B4-BE49-F238E27FC236}">
                <a16:creationId xmlns:a16="http://schemas.microsoft.com/office/drawing/2014/main" id="{19F61EA4-4146-4F49-848F-1AE1B67E3F67}"/>
              </a:ext>
            </a:extLst>
          </p:cNvPr>
          <p:cNvPicPr>
            <a:picLocks noChangeAspect="1"/>
          </p:cNvPicPr>
          <p:nvPr/>
        </p:nvPicPr>
        <p:blipFill>
          <a:blip r:embed="rId4"/>
          <a:stretch>
            <a:fillRect/>
          </a:stretch>
        </p:blipFill>
        <p:spPr>
          <a:xfrm>
            <a:off x="619125" y="1232567"/>
            <a:ext cx="4939360" cy="4977734"/>
          </a:xfrm>
          <a:prstGeom prst="rect">
            <a:avLst/>
          </a:prstGeom>
          <a:ln>
            <a:solidFill>
              <a:schemeClr val="tx1"/>
            </a:solidFill>
          </a:ln>
        </p:spPr>
      </p:pic>
    </p:spTree>
    <p:extLst>
      <p:ext uri="{BB962C8B-B14F-4D97-AF65-F5344CB8AC3E}">
        <p14:creationId xmlns:p14="http://schemas.microsoft.com/office/powerpoint/2010/main" val="3696587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445766" y="6389370"/>
            <a:ext cx="548114" cy="367030"/>
          </a:xfrm>
          <a:solidFill>
            <a:srgbClr val="002060"/>
          </a:solidFill>
          <a:ln>
            <a:noFill/>
          </a:ln>
        </p:spPr>
        <p:txBody>
          <a:bodyPr/>
          <a:lstStyle/>
          <a:p>
            <a:pPr algn="ctr"/>
            <a:fld id="{E4A36C73-F24C-480F-A99B-7D601690B822}" type="slidenum">
              <a:rPr lang="en-US" b="1" i="1" smtClean="0">
                <a:solidFill>
                  <a:schemeClr val="bg1"/>
                </a:solidFill>
              </a:rPr>
              <a:pPr algn="ctr"/>
              <a:t>26</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pic>
        <p:nvPicPr>
          <p:cNvPr id="8" name="videoplayback">
            <a:hlinkClick r:id="" action="ppaction://media"/>
            <a:extLst>
              <a:ext uri="{FF2B5EF4-FFF2-40B4-BE49-F238E27FC236}">
                <a16:creationId xmlns:a16="http://schemas.microsoft.com/office/drawing/2014/main" id="{94B22E99-2741-400D-A9E6-1EF2B70655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9994" y="152925"/>
            <a:ext cx="8516765" cy="6387574"/>
          </a:xfrm>
          <a:prstGeom prst="rect">
            <a:avLst/>
          </a:prstGeom>
        </p:spPr>
      </p:pic>
    </p:spTree>
    <p:extLst>
      <p:ext uri="{BB962C8B-B14F-4D97-AF65-F5344CB8AC3E}">
        <p14:creationId xmlns:p14="http://schemas.microsoft.com/office/powerpoint/2010/main" val="174828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2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445766" y="6389370"/>
            <a:ext cx="548114" cy="367030"/>
          </a:xfrm>
          <a:solidFill>
            <a:srgbClr val="002060"/>
          </a:solidFill>
          <a:ln>
            <a:noFill/>
          </a:ln>
        </p:spPr>
        <p:txBody>
          <a:bodyPr/>
          <a:lstStyle/>
          <a:p>
            <a:pPr algn="ctr"/>
            <a:fld id="{E4A36C73-F24C-480F-A99B-7D601690B822}" type="slidenum">
              <a:rPr lang="en-US" b="1" i="1" smtClean="0">
                <a:solidFill>
                  <a:schemeClr val="bg1"/>
                </a:solidFill>
              </a:rPr>
              <a:pPr algn="ctr"/>
              <a:t>27</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6339732"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6. RUMUSAN</a:t>
            </a:r>
          </a:p>
        </p:txBody>
      </p:sp>
      <p:sp>
        <p:nvSpPr>
          <p:cNvPr id="6" name="TextBox 5">
            <a:extLst>
              <a:ext uri="{FF2B5EF4-FFF2-40B4-BE49-F238E27FC236}">
                <a16:creationId xmlns:a16="http://schemas.microsoft.com/office/drawing/2014/main" id="{BC94B452-DB57-C456-C219-E0183785CF3E}"/>
              </a:ext>
            </a:extLst>
          </p:cNvPr>
          <p:cNvSpPr txBox="1"/>
          <p:nvPr/>
        </p:nvSpPr>
        <p:spPr>
          <a:xfrm>
            <a:off x="1024888" y="1244797"/>
            <a:ext cx="10420878" cy="5509200"/>
          </a:xfrm>
          <a:prstGeom prst="rect">
            <a:avLst/>
          </a:prstGeom>
          <a:noFill/>
        </p:spPr>
        <p:txBody>
          <a:bodyPr wrap="square">
            <a:spAutoFit/>
          </a:bodyPr>
          <a:lstStyle/>
          <a:p>
            <a:pPr lvl="0"/>
            <a:r>
              <a:rPr lang="en-US" sz="3200" dirty="0">
                <a:latin typeface="Calibri" panose="020F0502020204030204" pitchFamily="34" charset="0"/>
                <a:cs typeface="Calibri" panose="020F0502020204030204" pitchFamily="34" charset="0"/>
              </a:rPr>
              <a:t>Cuba </a:t>
            </a:r>
            <a:r>
              <a:rPr lang="en-US" sz="3200" dirty="0" err="1">
                <a:latin typeface="Calibri" panose="020F0502020204030204" pitchFamily="34" charset="0"/>
                <a:cs typeface="Calibri" panose="020F0502020204030204" pitchFamily="34" charset="0"/>
              </a:rPr>
              <a:t>anda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terangkan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kembali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perkara</a:t>
            </a:r>
            <a:r>
              <a:rPr lang="en-US" sz="3200" dirty="0">
                <a:latin typeface="Calibri" panose="020F0502020204030204" pitchFamily="34" charset="0"/>
                <a:cs typeface="Calibri" panose="020F0502020204030204" pitchFamily="34" charset="0"/>
              </a:rPr>
              <a:t> yang </a:t>
            </a:r>
            <a:r>
              <a:rPr lang="en-US" sz="3200" dirty="0" err="1">
                <a:latin typeface="Calibri" panose="020F0502020204030204" pitchFamily="34" charset="0"/>
                <a:cs typeface="Calibri" panose="020F0502020204030204" pitchFamily="34" charset="0"/>
              </a:rPr>
              <a:t>telah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dipelajari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sesi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ini</a:t>
            </a:r>
            <a:r>
              <a:rPr lang="en-US" sz="3200" dirty="0">
                <a:latin typeface="Calibri" panose="020F0502020204030204" pitchFamily="34" charset="0"/>
                <a:cs typeface="Calibri" panose="020F0502020204030204" pitchFamily="34" charset="0"/>
              </a:rPr>
              <a:t>:</a:t>
            </a:r>
          </a:p>
          <a:p>
            <a:pPr marL="971550" lvl="1" indent="-514350">
              <a:buFont typeface="+mj-lt"/>
              <a:buAutoNum type="arabicPeriod"/>
            </a:pPr>
            <a:r>
              <a:rPr lang="en-US" sz="3200" dirty="0" err="1">
                <a:latin typeface="Calibri" panose="020F0502020204030204" pitchFamily="34" charset="0"/>
                <a:cs typeface="Calibri" panose="020F0502020204030204" pitchFamily="34" charset="0"/>
              </a:rPr>
              <a:t>Objektif</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sesi</a:t>
            </a:r>
            <a:endParaRPr lang="en-US" sz="3200" dirty="0">
              <a:latin typeface="Calibri" panose="020F0502020204030204" pitchFamily="34" charset="0"/>
              <a:cs typeface="Calibri" panose="020F0502020204030204" pitchFamily="34" charset="0"/>
            </a:endParaRPr>
          </a:p>
          <a:p>
            <a:pPr marL="971550" lvl="1" indent="-514350">
              <a:buFont typeface="+mj-lt"/>
              <a:buAutoNum type="arabicPeriod"/>
            </a:pPr>
            <a:r>
              <a:rPr lang="en-US" sz="3200" dirty="0" err="1">
                <a:latin typeface="Calibri" panose="020F0502020204030204" pitchFamily="34" charset="0"/>
                <a:cs typeface="Calibri" panose="020F0502020204030204" pitchFamily="34" charset="0"/>
              </a:rPr>
              <a:t>Definisi</a:t>
            </a:r>
            <a:r>
              <a:rPr lang="en-US" sz="3200" dirty="0">
                <a:latin typeface="Calibri" panose="020F0502020204030204" pitchFamily="34" charset="0"/>
                <a:cs typeface="Calibri" panose="020F0502020204030204" pitchFamily="34" charset="0"/>
              </a:rPr>
              <a:t> </a:t>
            </a:r>
          </a:p>
          <a:p>
            <a:pPr marL="971550" lvl="1" indent="-514350">
              <a:buFont typeface="+mj-lt"/>
              <a:buAutoNum type="arabicPeriod"/>
            </a:pPr>
            <a:r>
              <a:rPr lang="en-US" sz="3200" dirty="0" err="1">
                <a:latin typeface="Calibri" panose="020F0502020204030204" pitchFamily="34" charset="0"/>
                <a:cs typeface="Calibri" panose="020F0502020204030204" pitchFamily="34" charset="0"/>
              </a:rPr>
              <a:t>Kepentingan</a:t>
            </a:r>
            <a:endParaRPr lang="en-US" sz="3200" dirty="0">
              <a:latin typeface="Calibri" panose="020F0502020204030204" pitchFamily="34" charset="0"/>
              <a:cs typeface="Calibri" panose="020F0502020204030204" pitchFamily="34" charset="0"/>
            </a:endParaRPr>
          </a:p>
          <a:p>
            <a:pPr marL="971550" lvl="1" indent="-514350">
              <a:buFont typeface="+mj-lt"/>
              <a:buAutoNum type="arabicPeriod"/>
            </a:pPr>
            <a:r>
              <a:rPr lang="en-US" sz="3200" dirty="0">
                <a:latin typeface="Calibri" panose="020F0502020204030204" pitchFamily="34" charset="0"/>
                <a:cs typeface="Calibri" panose="020F0502020204030204" pitchFamily="34" charset="0"/>
              </a:rPr>
              <a:t>Model</a:t>
            </a:r>
          </a:p>
          <a:p>
            <a:pPr marL="971550" lvl="1" indent="-514350">
              <a:buFont typeface="+mj-lt"/>
              <a:buAutoNum type="arabicPeriod"/>
            </a:pPr>
            <a:r>
              <a:rPr lang="en-US" sz="3200" dirty="0" err="1">
                <a:latin typeface="Calibri" panose="020F0502020204030204" pitchFamily="34" charset="0"/>
                <a:cs typeface="Calibri" panose="020F0502020204030204" pitchFamily="34" charset="0"/>
              </a:rPr>
              <a:t>Elemen</a:t>
            </a:r>
            <a:r>
              <a:rPr lang="en-US" sz="3200" dirty="0">
                <a:latin typeface="Calibri" panose="020F0502020204030204" pitchFamily="34" charset="0"/>
                <a:cs typeface="Calibri" panose="020F0502020204030204" pitchFamily="34" charset="0"/>
              </a:rPr>
              <a:t> </a:t>
            </a:r>
          </a:p>
          <a:p>
            <a:pPr marL="971550" lvl="1" indent="-514350">
              <a:buFont typeface="+mj-lt"/>
              <a:buAutoNum type="arabicPeriod"/>
            </a:pPr>
            <a:r>
              <a:rPr lang="en-US" sz="3200" dirty="0" err="1">
                <a:latin typeface="Calibri" panose="020F0502020204030204" pitchFamily="34" charset="0"/>
                <a:cs typeface="Calibri" panose="020F0502020204030204" pitchFamily="34" charset="0"/>
              </a:rPr>
              <a:t>Peringkat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Pelaksanaan</a:t>
            </a:r>
            <a:endParaRPr lang="en-US" sz="3200" dirty="0">
              <a:latin typeface="Calibri" panose="020F0502020204030204" pitchFamily="34" charset="0"/>
              <a:cs typeface="Calibri" panose="020F0502020204030204" pitchFamily="34" charset="0"/>
            </a:endParaRPr>
          </a:p>
          <a:p>
            <a:pPr marL="1428750" lvl="2" indent="-514350">
              <a:buFont typeface="+mj-lt"/>
              <a:buAutoNum type="alphaLcParenR"/>
            </a:pPr>
            <a:r>
              <a:rPr lang="en-US" sz="3200" dirty="0" err="1">
                <a:latin typeface="Calibri" panose="020F0502020204030204" pitchFamily="34" charset="0"/>
                <a:cs typeface="Calibri" panose="020F0502020204030204" pitchFamily="34" charset="0"/>
              </a:rPr>
              <a:t>Individu</a:t>
            </a:r>
            <a:r>
              <a:rPr lang="en-US" sz="3200" dirty="0">
                <a:latin typeface="Calibri" panose="020F0502020204030204" pitchFamily="34" charset="0"/>
                <a:cs typeface="Calibri" panose="020F0502020204030204" pitchFamily="34" charset="0"/>
              </a:rPr>
              <a:t> &amp; Masyarakat</a:t>
            </a:r>
          </a:p>
          <a:p>
            <a:pPr marL="1428750" lvl="2" indent="-514350">
              <a:buFont typeface="+mj-lt"/>
              <a:buAutoNum type="alphaLcParenR"/>
            </a:pPr>
            <a:r>
              <a:rPr lang="en-US" sz="3200" dirty="0" err="1">
                <a:latin typeface="Calibri" panose="020F0502020204030204" pitchFamily="34" charset="0"/>
                <a:cs typeface="Calibri" panose="020F0502020204030204" pitchFamily="34" charset="0"/>
              </a:rPr>
              <a:t>Organisasi</a:t>
            </a:r>
            <a:r>
              <a:rPr lang="en-US" sz="3200" dirty="0">
                <a:latin typeface="Calibri" panose="020F0502020204030204" pitchFamily="34" charset="0"/>
                <a:cs typeface="Calibri" panose="020F0502020204030204" pitchFamily="34" charset="0"/>
              </a:rPr>
              <a:t> &amp; Negara</a:t>
            </a:r>
          </a:p>
          <a:p>
            <a:pPr lvl="2"/>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4428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12342E9-F232-8C27-5E81-53371CE58908}"/>
              </a:ext>
            </a:extLst>
          </p:cNvPr>
          <p:cNvSpPr txBox="1"/>
          <p:nvPr/>
        </p:nvSpPr>
        <p:spPr>
          <a:xfrm>
            <a:off x="925194" y="2367171"/>
            <a:ext cx="10341612" cy="2123658"/>
          </a:xfrm>
          <a:prstGeom prst="rect">
            <a:avLst/>
          </a:prstGeom>
          <a:noFill/>
        </p:spPr>
        <p:txBody>
          <a:bodyPr wrap="square" rtlCol="0">
            <a:spAutoFit/>
          </a:bodyPr>
          <a:lstStyle/>
          <a:p>
            <a:pPr algn="ctr"/>
            <a:r>
              <a:rPr lang="en-US" sz="6600" dirty="0">
                <a:solidFill>
                  <a:srgbClr val="00B0F0"/>
                </a:solidFill>
                <a:latin typeface="Aharoni" panose="02010803020104030203" pitchFamily="2" charset="-79"/>
                <a:cs typeface="Aharoni" panose="02010803020104030203" pitchFamily="2" charset="-79"/>
              </a:rPr>
              <a:t>SEKIAN</a:t>
            </a:r>
          </a:p>
          <a:p>
            <a:pPr algn="ctr"/>
            <a:r>
              <a:rPr lang="en-US" sz="6600" dirty="0">
                <a:solidFill>
                  <a:srgbClr val="00B0F0"/>
                </a:solidFill>
                <a:latin typeface="Aharoni" panose="02010803020104030203" pitchFamily="2" charset="-79"/>
                <a:cs typeface="Aharoni" panose="02010803020104030203" pitchFamily="2" charset="-79"/>
              </a:rPr>
              <a:t>TERIMA KASIH</a:t>
            </a: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Slide Number Placeholder 1">
            <a:extLst>
              <a:ext uri="{FF2B5EF4-FFF2-40B4-BE49-F238E27FC236}">
                <a16:creationId xmlns:a16="http://schemas.microsoft.com/office/drawing/2014/main" id="{17F6C08C-B17A-D8A4-4973-1B7CB8F10CDC}"/>
              </a:ext>
            </a:extLst>
          </p:cNvPr>
          <p:cNvSpPr>
            <a:spLocks noGrp="1"/>
          </p:cNvSpPr>
          <p:nvPr>
            <p:ph type="sldNum" sz="quarter" idx="12"/>
          </p:nvPr>
        </p:nvSpPr>
        <p:spPr>
          <a:xfrm>
            <a:off x="11589488" y="6389371"/>
            <a:ext cx="404392" cy="324214"/>
          </a:xfrm>
          <a:solidFill>
            <a:srgbClr val="002060"/>
          </a:solidFill>
          <a:ln>
            <a:noFill/>
          </a:ln>
        </p:spPr>
        <p:txBody>
          <a:bodyPr/>
          <a:lstStyle/>
          <a:p>
            <a:pPr algn="ctr"/>
            <a:fld id="{E4A36C73-F24C-480F-A99B-7D601690B822}" type="slidenum">
              <a:rPr lang="en-US" b="1" i="1" smtClean="0">
                <a:solidFill>
                  <a:schemeClr val="bg1"/>
                </a:solidFill>
              </a:rPr>
              <a:pPr algn="ctr"/>
              <a:t>28</a:t>
            </a:fld>
            <a:endParaRPr lang="en-US" b="1" i="1" dirty="0">
              <a:solidFill>
                <a:schemeClr val="bg1"/>
              </a:solidFill>
            </a:endParaRPr>
          </a:p>
        </p:txBody>
      </p:sp>
    </p:spTree>
    <p:extLst>
      <p:ext uri="{BB962C8B-B14F-4D97-AF65-F5344CB8AC3E}">
        <p14:creationId xmlns:p14="http://schemas.microsoft.com/office/powerpoint/2010/main" val="1263922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3</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481A5FC4-95FE-B947-1A88-6A2F20592088}"/>
              </a:ext>
            </a:extLst>
          </p:cNvPr>
          <p:cNvSpPr txBox="1"/>
          <p:nvPr/>
        </p:nvSpPr>
        <p:spPr>
          <a:xfrm>
            <a:off x="177799" y="126112"/>
            <a:ext cx="6146801" cy="830997"/>
          </a:xfrm>
          <a:prstGeom prst="rect">
            <a:avLst/>
          </a:prstGeom>
          <a:noFill/>
        </p:spPr>
        <p:txBody>
          <a:bodyPr wrap="square" rtlCol="0">
            <a:spAutoFit/>
          </a:bodyPr>
          <a:lstStyle/>
          <a:p>
            <a:r>
              <a:rPr lang="en-US" sz="4800" b="1" dirty="0">
                <a:solidFill>
                  <a:srgbClr val="00B0F0"/>
                </a:solidFill>
                <a:latin typeface="Adobe Gothic Std B" panose="020B0800000000000000" pitchFamily="34" charset="-128"/>
                <a:ea typeface="Adobe Gothic Std B" panose="020B0800000000000000" pitchFamily="34" charset="-128"/>
              </a:rPr>
              <a:t>ISI KANDUNGAN</a:t>
            </a:r>
          </a:p>
        </p:txBody>
      </p:sp>
      <p:grpSp>
        <p:nvGrpSpPr>
          <p:cNvPr id="6" name="Group 5">
            <a:extLst>
              <a:ext uri="{FF2B5EF4-FFF2-40B4-BE49-F238E27FC236}">
                <a16:creationId xmlns:a16="http://schemas.microsoft.com/office/drawing/2014/main" id="{C2B3C9A6-C923-48CA-8FE2-2B2D6F770204}"/>
              </a:ext>
            </a:extLst>
          </p:cNvPr>
          <p:cNvGrpSpPr/>
          <p:nvPr/>
        </p:nvGrpSpPr>
        <p:grpSpPr>
          <a:xfrm>
            <a:off x="2612080" y="1179858"/>
            <a:ext cx="7120499" cy="4935643"/>
            <a:chOff x="2612080" y="1179858"/>
            <a:chExt cx="7120499" cy="4935643"/>
          </a:xfrm>
        </p:grpSpPr>
        <p:grpSp>
          <p:nvGrpSpPr>
            <p:cNvPr id="29" name="Group 28">
              <a:extLst>
                <a:ext uri="{FF2B5EF4-FFF2-40B4-BE49-F238E27FC236}">
                  <a16:creationId xmlns:a16="http://schemas.microsoft.com/office/drawing/2014/main" id="{EBD6F0D2-3712-A085-26C1-8EC745D7B473}"/>
                </a:ext>
              </a:extLst>
            </p:cNvPr>
            <p:cNvGrpSpPr/>
            <p:nvPr/>
          </p:nvGrpSpPr>
          <p:grpSpPr>
            <a:xfrm>
              <a:off x="2612081" y="1179858"/>
              <a:ext cx="7120498" cy="4174086"/>
              <a:chOff x="1111760" y="373919"/>
              <a:chExt cx="9968480" cy="3948799"/>
            </a:xfrm>
          </p:grpSpPr>
          <p:sp>
            <p:nvSpPr>
              <p:cNvPr id="18" name="Rectangle: Rounded Corners 17">
                <a:extLst>
                  <a:ext uri="{FF2B5EF4-FFF2-40B4-BE49-F238E27FC236}">
                    <a16:creationId xmlns:a16="http://schemas.microsoft.com/office/drawing/2014/main" id="{47532B2C-D120-A922-B650-40055B902BBE}"/>
                  </a:ext>
                </a:extLst>
              </p:cNvPr>
              <p:cNvSpPr/>
              <p:nvPr/>
            </p:nvSpPr>
            <p:spPr>
              <a:xfrm>
                <a:off x="1111761" y="2535278"/>
                <a:ext cx="9968479" cy="346534"/>
              </a:xfrm>
              <a:prstGeom prst="roundRect">
                <a:avLst>
                  <a:gd name="adj" fmla="val 50000"/>
                </a:avLst>
              </a:prstGeom>
              <a:solidFill>
                <a:srgbClr val="269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Karla" pitchFamily="2" charset="0"/>
                  </a:rPr>
                  <a:t>4. MODEL</a:t>
                </a:r>
              </a:p>
            </p:txBody>
          </p:sp>
          <p:sp>
            <p:nvSpPr>
              <p:cNvPr id="19" name="Rectangle: Rounded Corners 18">
                <a:extLst>
                  <a:ext uri="{FF2B5EF4-FFF2-40B4-BE49-F238E27FC236}">
                    <a16:creationId xmlns:a16="http://schemas.microsoft.com/office/drawing/2014/main" id="{A79E3CE5-4762-D7C5-E9CE-5719978BBCA3}"/>
                  </a:ext>
                </a:extLst>
              </p:cNvPr>
              <p:cNvSpPr/>
              <p:nvPr/>
            </p:nvSpPr>
            <p:spPr>
              <a:xfrm>
                <a:off x="1111761" y="1814825"/>
                <a:ext cx="9968479" cy="346534"/>
              </a:xfrm>
              <a:prstGeom prst="roundRect">
                <a:avLst>
                  <a:gd name="adj" fmla="val 50000"/>
                </a:avLst>
              </a:prstGeom>
              <a:solidFill>
                <a:srgbClr val="269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Karla" pitchFamily="2" charset="0"/>
                  </a:rPr>
                  <a:t>3. KEPENTINGAN</a:t>
                </a:r>
              </a:p>
            </p:txBody>
          </p:sp>
          <p:sp>
            <p:nvSpPr>
              <p:cNvPr id="20" name="Rectangle: Rounded Corners 19">
                <a:extLst>
                  <a:ext uri="{FF2B5EF4-FFF2-40B4-BE49-F238E27FC236}">
                    <a16:creationId xmlns:a16="http://schemas.microsoft.com/office/drawing/2014/main" id="{4F50637B-FF61-93DF-5212-354DC666FE78}"/>
                  </a:ext>
                </a:extLst>
              </p:cNvPr>
              <p:cNvSpPr/>
              <p:nvPr/>
            </p:nvSpPr>
            <p:spPr>
              <a:xfrm>
                <a:off x="1111760" y="1094372"/>
                <a:ext cx="9968479" cy="346534"/>
              </a:xfrm>
              <a:prstGeom prst="roundRect">
                <a:avLst>
                  <a:gd name="adj" fmla="val 50000"/>
                </a:avLst>
              </a:prstGeom>
              <a:solidFill>
                <a:srgbClr val="269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Karla" pitchFamily="2" charset="0"/>
                  </a:rPr>
                  <a:t>2. VISI</a:t>
                </a:r>
              </a:p>
            </p:txBody>
          </p:sp>
          <p:sp>
            <p:nvSpPr>
              <p:cNvPr id="21" name="Rectangle: Rounded Corners 20">
                <a:extLst>
                  <a:ext uri="{FF2B5EF4-FFF2-40B4-BE49-F238E27FC236}">
                    <a16:creationId xmlns:a16="http://schemas.microsoft.com/office/drawing/2014/main" id="{601AFAEA-7766-2FAF-BB7B-5DEFF81E56B1}"/>
                  </a:ext>
                </a:extLst>
              </p:cNvPr>
              <p:cNvSpPr/>
              <p:nvPr/>
            </p:nvSpPr>
            <p:spPr>
              <a:xfrm>
                <a:off x="1111761" y="3255731"/>
                <a:ext cx="9968479" cy="346534"/>
              </a:xfrm>
              <a:prstGeom prst="roundRect">
                <a:avLst>
                  <a:gd name="adj" fmla="val 50000"/>
                </a:avLst>
              </a:prstGeom>
              <a:solidFill>
                <a:srgbClr val="269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Karla" pitchFamily="2" charset="0"/>
                  </a:rPr>
                  <a:t>5. ELEMEN</a:t>
                </a:r>
              </a:p>
            </p:txBody>
          </p:sp>
          <p:sp>
            <p:nvSpPr>
              <p:cNvPr id="22" name="Rectangle: Rounded Corners 21">
                <a:extLst>
                  <a:ext uri="{FF2B5EF4-FFF2-40B4-BE49-F238E27FC236}">
                    <a16:creationId xmlns:a16="http://schemas.microsoft.com/office/drawing/2014/main" id="{1678BC2C-EE95-37CE-F951-EA050951BEF9}"/>
                  </a:ext>
                </a:extLst>
              </p:cNvPr>
              <p:cNvSpPr/>
              <p:nvPr/>
            </p:nvSpPr>
            <p:spPr>
              <a:xfrm>
                <a:off x="1111761" y="3976184"/>
                <a:ext cx="9968479" cy="346534"/>
              </a:xfrm>
              <a:prstGeom prst="roundRect">
                <a:avLst>
                  <a:gd name="adj" fmla="val 50000"/>
                </a:avLst>
              </a:prstGeom>
              <a:solidFill>
                <a:srgbClr val="269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Karla" pitchFamily="2" charset="0"/>
                  </a:rPr>
                  <a:t>6. PERINGKAT PELAKSANAAN</a:t>
                </a:r>
              </a:p>
            </p:txBody>
          </p:sp>
          <p:sp>
            <p:nvSpPr>
              <p:cNvPr id="28" name="Rectangle: Rounded Corners 27">
                <a:extLst>
                  <a:ext uri="{FF2B5EF4-FFF2-40B4-BE49-F238E27FC236}">
                    <a16:creationId xmlns:a16="http://schemas.microsoft.com/office/drawing/2014/main" id="{BAB975E3-B358-3253-99C7-79D7A4A03E8C}"/>
                  </a:ext>
                </a:extLst>
              </p:cNvPr>
              <p:cNvSpPr/>
              <p:nvPr/>
            </p:nvSpPr>
            <p:spPr>
              <a:xfrm>
                <a:off x="1111761" y="373919"/>
                <a:ext cx="9968479" cy="346534"/>
              </a:xfrm>
              <a:prstGeom prst="roundRect">
                <a:avLst>
                  <a:gd name="adj" fmla="val 50000"/>
                </a:avLst>
              </a:prstGeom>
              <a:solidFill>
                <a:srgbClr val="269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Karla" pitchFamily="2" charset="0"/>
                  </a:rPr>
                  <a:t>1. DEFINISI</a:t>
                </a:r>
              </a:p>
            </p:txBody>
          </p:sp>
        </p:grpSp>
        <p:sp>
          <p:nvSpPr>
            <p:cNvPr id="23" name="Rectangle: Rounded Corners 22">
              <a:extLst>
                <a:ext uri="{FF2B5EF4-FFF2-40B4-BE49-F238E27FC236}">
                  <a16:creationId xmlns:a16="http://schemas.microsoft.com/office/drawing/2014/main" id="{5E2504E1-F78B-4CBC-87FA-7B27406F16C4}"/>
                </a:ext>
              </a:extLst>
            </p:cNvPr>
            <p:cNvSpPr/>
            <p:nvPr/>
          </p:nvSpPr>
          <p:spPr>
            <a:xfrm>
              <a:off x="2612080" y="5749197"/>
              <a:ext cx="7120497" cy="366304"/>
            </a:xfrm>
            <a:prstGeom prst="roundRect">
              <a:avLst>
                <a:gd name="adj" fmla="val 50000"/>
              </a:avLst>
            </a:prstGeom>
            <a:solidFill>
              <a:srgbClr val="269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Karla" pitchFamily="2" charset="0"/>
                </a:rPr>
                <a:t>7. RUMUSAN</a:t>
              </a:r>
            </a:p>
          </p:txBody>
        </p:sp>
      </p:grpSp>
    </p:spTree>
    <p:extLst>
      <p:ext uri="{BB962C8B-B14F-4D97-AF65-F5344CB8AC3E}">
        <p14:creationId xmlns:p14="http://schemas.microsoft.com/office/powerpoint/2010/main" val="1341579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4</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16" name="TextBox 15">
            <a:extLst>
              <a:ext uri="{FF2B5EF4-FFF2-40B4-BE49-F238E27FC236}">
                <a16:creationId xmlns:a16="http://schemas.microsoft.com/office/drawing/2014/main" id="{8FAF8A46-04BD-BE46-439E-797D3A32BF20}"/>
              </a:ext>
            </a:extLst>
          </p:cNvPr>
          <p:cNvSpPr txBox="1"/>
          <p:nvPr/>
        </p:nvSpPr>
        <p:spPr>
          <a:xfrm>
            <a:off x="1641907" y="2375878"/>
            <a:ext cx="104241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Calibri"/>
              <a:buNone/>
              <a:tabLst/>
              <a:defRPr/>
            </a:pPr>
            <a:r>
              <a:rPr lang="en-US" sz="3600" b="1" i="0" dirty="0" err="1">
                <a:solidFill>
                  <a:srgbClr val="000000"/>
                </a:solidFill>
                <a:effectLst/>
                <a:latin typeface="Lato" panose="020F0502020204030203" pitchFamily="34" charset="0"/>
              </a:rPr>
              <a:t>Adakah</a:t>
            </a:r>
            <a:r>
              <a:rPr lang="en-US" sz="3600" b="1" i="0" dirty="0">
                <a:solidFill>
                  <a:srgbClr val="000000"/>
                </a:solidFill>
                <a:effectLst/>
                <a:latin typeface="Lato" panose="020F0502020204030203" pitchFamily="34" charset="0"/>
              </a:rPr>
              <a:t> </a:t>
            </a:r>
            <a:r>
              <a:rPr lang="en-US" sz="3600" b="1" i="0" dirty="0" err="1">
                <a:solidFill>
                  <a:srgbClr val="000000"/>
                </a:solidFill>
                <a:effectLst/>
                <a:latin typeface="Lato" panose="020F0502020204030203" pitchFamily="34" charset="0"/>
              </a:rPr>
              <a:t>anda</a:t>
            </a:r>
            <a:r>
              <a:rPr lang="en-US" sz="3600" b="1" i="0" dirty="0">
                <a:solidFill>
                  <a:srgbClr val="000000"/>
                </a:solidFill>
                <a:effectLst/>
                <a:latin typeface="Lato" panose="020F0502020204030203" pitchFamily="34" charset="0"/>
              </a:rPr>
              <a:t> </a:t>
            </a:r>
            <a:r>
              <a:rPr lang="en-US" sz="3600" b="1" i="0" dirty="0">
                <a:solidFill>
                  <a:srgbClr val="00B050"/>
                </a:solidFill>
                <a:effectLst/>
                <a:latin typeface="Lato" panose="020F0502020204030203" pitchFamily="34" charset="0"/>
              </a:rPr>
              <a:t>YAKIN</a:t>
            </a:r>
            <a:r>
              <a:rPr lang="en-US" sz="3600" b="1" i="0" dirty="0">
                <a:solidFill>
                  <a:srgbClr val="000000"/>
                </a:solidFill>
                <a:effectLst/>
                <a:latin typeface="Lato" panose="020F0502020204030203" pitchFamily="34" charset="0"/>
              </a:rPr>
              <a:t> </a:t>
            </a:r>
            <a:r>
              <a:rPr lang="en-US" sz="3600" b="1" i="0" dirty="0" err="1">
                <a:solidFill>
                  <a:srgbClr val="000000"/>
                </a:solidFill>
                <a:effectLst/>
                <a:latin typeface="Lato" panose="020F0502020204030203" pitchFamily="34" charset="0"/>
              </a:rPr>
              <a:t>dengan</a:t>
            </a:r>
            <a:r>
              <a:rPr lang="en-US" sz="3600" b="1" i="0" dirty="0">
                <a:solidFill>
                  <a:srgbClr val="000000"/>
                </a:solidFill>
                <a:effectLst/>
                <a:latin typeface="Lato" panose="020F0502020204030203" pitchFamily="34" charset="0"/>
              </a:rPr>
              <a:t> </a:t>
            </a:r>
            <a:r>
              <a:rPr lang="en-US" sz="3600" b="1" i="0" dirty="0" err="1">
                <a:solidFill>
                  <a:srgbClr val="000000"/>
                </a:solidFill>
                <a:effectLst/>
                <a:latin typeface="Lato" panose="020F0502020204030203" pitchFamily="34" charset="0"/>
              </a:rPr>
              <a:t>perkongsian</a:t>
            </a:r>
            <a:r>
              <a:rPr lang="en-US" sz="3600" b="1" i="0" dirty="0">
                <a:solidFill>
                  <a:srgbClr val="000000"/>
                </a:solidFill>
                <a:effectLst/>
                <a:latin typeface="Lato" panose="020F0502020204030203" pitchFamily="34" charset="0"/>
              </a:rPr>
              <a:t> </a:t>
            </a:r>
            <a:r>
              <a:rPr lang="en-US" sz="3600" b="1" i="0" dirty="0" err="1">
                <a:solidFill>
                  <a:srgbClr val="000000"/>
                </a:solidFill>
                <a:effectLst/>
                <a:latin typeface="Lato" panose="020F0502020204030203" pitchFamily="34" charset="0"/>
              </a:rPr>
              <a:t>saya</a:t>
            </a:r>
            <a:r>
              <a:rPr lang="en-US" sz="3600" b="1" i="0" dirty="0">
                <a:solidFill>
                  <a:srgbClr val="000000"/>
                </a:solidFill>
                <a:effectLst/>
                <a:latin typeface="Lato" panose="020F0502020204030203" pitchFamily="34" charset="0"/>
              </a:rPr>
              <a:t>?</a:t>
            </a:r>
            <a:endParaRPr lang="en-US" sz="3600" b="1" dirty="0">
              <a:effectLst/>
              <a:latin typeface="Amasis MT Pro Medium" panose="02040604050005020304" pitchFamily="18" charset="0"/>
              <a:ea typeface="Calibri" panose="020F0502020204030204" pitchFamily="34" charset="0"/>
              <a:cs typeface="Cordia New" panose="020B0304020202020204" pitchFamily="34" charset="-34"/>
            </a:endParaRPr>
          </a:p>
        </p:txBody>
      </p:sp>
      <p:pic>
        <p:nvPicPr>
          <p:cNvPr id="5" name="Picture 2" descr="Thinking - Free business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670" y="3169833"/>
            <a:ext cx="2602779" cy="26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31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5</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Joey Daud - wamams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3446" y="361315"/>
            <a:ext cx="10716542" cy="6028055"/>
          </a:xfrm>
          <a:prstGeom prst="rect">
            <a:avLst/>
          </a:prstGeom>
        </p:spPr>
      </p:pic>
    </p:spTree>
    <p:extLst>
      <p:ext uri="{BB962C8B-B14F-4D97-AF65-F5344CB8AC3E}">
        <p14:creationId xmlns:p14="http://schemas.microsoft.com/office/powerpoint/2010/main" val="1016877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6</a:t>
            </a:fld>
            <a:endParaRPr lang="en-US" b="1" i="1" dirty="0">
              <a:solidFill>
                <a:schemeClr val="bg1"/>
              </a:solidFill>
            </a:endParaRPr>
          </a:p>
        </p:txBody>
      </p:sp>
      <p:sp>
        <p:nvSpPr>
          <p:cNvPr id="30" name="TextBox 29">
            <a:extLst>
              <a:ext uri="{FF2B5EF4-FFF2-40B4-BE49-F238E27FC236}">
                <a16:creationId xmlns:a16="http://schemas.microsoft.com/office/drawing/2014/main" id="{8FAF8A46-04BD-BE46-439E-797D3A32BF20}"/>
              </a:ext>
            </a:extLst>
          </p:cNvPr>
          <p:cNvSpPr txBox="1"/>
          <p:nvPr/>
        </p:nvSpPr>
        <p:spPr>
          <a:xfrm>
            <a:off x="768740" y="2598420"/>
            <a:ext cx="10424185"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Calibri"/>
              <a:buNone/>
              <a:tabLst/>
              <a:defRPr/>
            </a:pPr>
            <a:r>
              <a:rPr lang="en-US" sz="3600" b="0" i="0" dirty="0">
                <a:solidFill>
                  <a:srgbClr val="000000"/>
                </a:solidFill>
                <a:effectLst/>
                <a:latin typeface="Lato" panose="020F0502020204030203" pitchFamily="34" charset="0"/>
              </a:rPr>
              <a:t>“</a:t>
            </a:r>
            <a:r>
              <a:rPr lang="en-US" sz="3600" b="0" i="0" dirty="0" err="1">
                <a:solidFill>
                  <a:srgbClr val="000000"/>
                </a:solidFill>
                <a:effectLst/>
                <a:latin typeface="Lato" panose="020F0502020204030203" pitchFamily="34" charset="0"/>
              </a:rPr>
              <a:t>Janganlah</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melihat</a:t>
            </a:r>
            <a:r>
              <a:rPr lang="en-US" sz="3600" b="0" i="0" dirty="0">
                <a:solidFill>
                  <a:srgbClr val="000000"/>
                </a:solidFill>
                <a:effectLst/>
                <a:latin typeface="Lato" panose="020F0502020204030203" pitchFamily="34" charset="0"/>
              </a:rPr>
              <a:t> kepada </a:t>
            </a:r>
            <a:r>
              <a:rPr lang="en-US" sz="3600" b="1" i="0" dirty="0" err="1">
                <a:solidFill>
                  <a:srgbClr val="C00000"/>
                </a:solidFill>
                <a:effectLst/>
                <a:latin typeface="Lato" panose="020F0502020204030203" pitchFamily="34" charset="0"/>
              </a:rPr>
              <a:t>siapa</a:t>
            </a:r>
            <a:r>
              <a:rPr lang="en-US" sz="3600" b="1" i="0" dirty="0">
                <a:solidFill>
                  <a:srgbClr val="C00000"/>
                </a:solidFill>
                <a:effectLst/>
                <a:latin typeface="Lato" panose="020F0502020204030203" pitchFamily="34" charset="0"/>
              </a:rPr>
              <a:t> yang </a:t>
            </a:r>
            <a:r>
              <a:rPr lang="en-US" sz="3600" b="1" i="0" dirty="0" err="1">
                <a:solidFill>
                  <a:srgbClr val="C00000"/>
                </a:solidFill>
                <a:effectLst/>
                <a:latin typeface="Lato" panose="020F0502020204030203" pitchFamily="34" charset="0"/>
              </a:rPr>
              <a:t>berkata</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iaitu</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melihat</a:t>
            </a:r>
            <a:r>
              <a:rPr lang="en-US" sz="3600" b="0" i="0" dirty="0">
                <a:solidFill>
                  <a:srgbClr val="000000"/>
                </a:solidFill>
                <a:effectLst/>
                <a:latin typeface="Lato" panose="020F0502020204030203" pitchFamily="34" charset="0"/>
              </a:rPr>
              <a:t> kepada </a:t>
            </a:r>
            <a:r>
              <a:rPr lang="en-US" sz="3600" b="0" i="0" dirty="0" err="1">
                <a:solidFill>
                  <a:srgbClr val="000000"/>
                </a:solidFill>
                <a:effectLst/>
                <a:latin typeface="Lato" panose="020F0502020204030203" pitchFamily="34" charset="0"/>
              </a:rPr>
              <a:t>insan</a:t>
            </a:r>
            <a:r>
              <a:rPr lang="en-US" sz="3600" b="0" i="0" dirty="0">
                <a:solidFill>
                  <a:srgbClr val="000000"/>
                </a:solidFill>
                <a:effectLst/>
                <a:latin typeface="Lato" panose="020F0502020204030203" pitchFamily="34" charset="0"/>
              </a:rPr>
              <a:t> yang </a:t>
            </a:r>
            <a:r>
              <a:rPr lang="en-US" sz="3600" b="0" i="0" dirty="0" err="1">
                <a:solidFill>
                  <a:srgbClr val="000000"/>
                </a:solidFill>
                <a:effectLst/>
                <a:latin typeface="Lato" panose="020F0502020204030203" pitchFamily="34" charset="0"/>
              </a:rPr>
              <a:t>berkata</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sesuatu</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perkara</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tersebut</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akan</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tetapi</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lihatlah</a:t>
            </a:r>
            <a:r>
              <a:rPr lang="en-US" sz="3600" b="0" i="0" dirty="0">
                <a:solidFill>
                  <a:srgbClr val="000000"/>
                </a:solidFill>
                <a:effectLst/>
                <a:latin typeface="Lato" panose="020F0502020204030203" pitchFamily="34" charset="0"/>
              </a:rPr>
              <a:t> kepada </a:t>
            </a:r>
            <a:r>
              <a:rPr lang="en-US" sz="3600" b="1" i="0" dirty="0" err="1">
                <a:solidFill>
                  <a:srgbClr val="00B050"/>
                </a:solidFill>
                <a:effectLst/>
                <a:latin typeface="Lato" panose="020F0502020204030203" pitchFamily="34" charset="0"/>
              </a:rPr>
              <a:t>apa</a:t>
            </a:r>
            <a:r>
              <a:rPr lang="en-US" sz="3600" b="1" i="0" dirty="0">
                <a:solidFill>
                  <a:srgbClr val="00B050"/>
                </a:solidFill>
                <a:effectLst/>
                <a:latin typeface="Lato" panose="020F0502020204030203" pitchFamily="34" charset="0"/>
              </a:rPr>
              <a:t> yang </a:t>
            </a:r>
            <a:r>
              <a:rPr lang="en-US" sz="3600" b="1" i="0" dirty="0" err="1">
                <a:solidFill>
                  <a:srgbClr val="00B050"/>
                </a:solidFill>
                <a:effectLst/>
                <a:latin typeface="Lato" panose="020F0502020204030203" pitchFamily="34" charset="0"/>
              </a:rPr>
              <a:t>dikata</a:t>
            </a:r>
            <a:r>
              <a:rPr lang="en-US" sz="3600" b="1" i="0" dirty="0">
                <a:solidFill>
                  <a:srgbClr val="00B050"/>
                </a:solidFill>
                <a:effectLst/>
                <a:latin typeface="Lato" panose="020F0502020204030203" pitchFamily="34" charset="0"/>
              </a:rPr>
              <a:t> </a:t>
            </a:r>
            <a:r>
              <a:rPr lang="en-US" sz="3600" b="0" i="0" dirty="0">
                <a:solidFill>
                  <a:srgbClr val="000000"/>
                </a:solidFill>
                <a:effectLst/>
                <a:latin typeface="Lato" panose="020F0502020204030203" pitchFamily="34" charset="0"/>
              </a:rPr>
              <a:t>(</a:t>
            </a:r>
            <a:r>
              <a:rPr lang="en-US" sz="3600" b="0" i="0" dirty="0" err="1">
                <a:solidFill>
                  <a:srgbClr val="000000"/>
                </a:solidFill>
                <a:effectLst/>
                <a:latin typeface="Lato" panose="020F0502020204030203" pitchFamily="34" charset="0"/>
              </a:rPr>
              <a:t>kandungan</a:t>
            </a:r>
            <a:r>
              <a:rPr lang="en-US" sz="3600" b="0" i="0" dirty="0">
                <a:solidFill>
                  <a:srgbClr val="000000"/>
                </a:solidFill>
                <a:effectLst/>
                <a:latin typeface="Lato" panose="020F0502020204030203" pitchFamily="34" charset="0"/>
              </a:rPr>
              <a:t> yang </a:t>
            </a:r>
            <a:r>
              <a:rPr lang="en-US" sz="3600" b="0" i="0" dirty="0" err="1">
                <a:solidFill>
                  <a:srgbClr val="000000"/>
                </a:solidFill>
                <a:effectLst/>
                <a:latin typeface="Lato" panose="020F0502020204030203" pitchFamily="34" charset="0"/>
              </a:rPr>
              <a:t>telah</a:t>
            </a:r>
            <a:r>
              <a:rPr lang="en-US" sz="3600" b="0" i="0" dirty="0">
                <a:solidFill>
                  <a:srgbClr val="000000"/>
                </a:solidFill>
                <a:effectLst/>
                <a:latin typeface="Lato" panose="020F0502020204030203" pitchFamily="34" charset="0"/>
              </a:rPr>
              <a:t> </a:t>
            </a:r>
            <a:r>
              <a:rPr lang="en-US" sz="3600" b="0" i="0" dirty="0" err="1">
                <a:solidFill>
                  <a:srgbClr val="000000"/>
                </a:solidFill>
                <a:effectLst/>
                <a:latin typeface="Lato" panose="020F0502020204030203" pitchFamily="34" charset="0"/>
              </a:rPr>
              <a:t>dikatakan</a:t>
            </a:r>
            <a:r>
              <a:rPr lang="en-US" sz="3600" b="0" i="0" dirty="0">
                <a:solidFill>
                  <a:srgbClr val="000000"/>
                </a:solidFill>
                <a:effectLst/>
                <a:latin typeface="Lato" panose="020F0502020204030203" pitchFamily="34" charset="0"/>
              </a:rPr>
              <a:t>)”.</a:t>
            </a:r>
            <a:endParaRPr lang="en-US" sz="3600" dirty="0">
              <a:effectLst/>
              <a:latin typeface="Amasis MT Pro Medium" panose="02040604050005020304" pitchFamily="18" charset="0"/>
              <a:ea typeface="Calibri" panose="020F0502020204030204" pitchFamily="34" charset="0"/>
              <a:cs typeface="Cordia New" panose="020B0304020202020204" pitchFamily="34" charset="-34"/>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sp>
        <p:nvSpPr>
          <p:cNvPr id="5" name="TextBox 4">
            <a:extLst>
              <a:ext uri="{FF2B5EF4-FFF2-40B4-BE49-F238E27FC236}">
                <a16:creationId xmlns:a16="http://schemas.microsoft.com/office/drawing/2014/main" id="{1043FD26-BEFC-BB2E-2472-7B4BE611857A}"/>
              </a:ext>
            </a:extLst>
          </p:cNvPr>
          <p:cNvSpPr txBox="1"/>
          <p:nvPr/>
        </p:nvSpPr>
        <p:spPr>
          <a:xfrm>
            <a:off x="177800" y="126112"/>
            <a:ext cx="6339732" cy="1569660"/>
          </a:xfrm>
          <a:prstGeom prst="rect">
            <a:avLst/>
          </a:prstGeom>
          <a:noFill/>
        </p:spPr>
        <p:txBody>
          <a:bodyPr wrap="square" rtlCol="0">
            <a:spAutoFit/>
          </a:bodyPr>
          <a:lstStyle/>
          <a:p>
            <a:r>
              <a:rPr lang="en-US" sz="4800" dirty="0">
                <a:solidFill>
                  <a:srgbClr val="00B0F0"/>
                </a:solidFill>
                <a:latin typeface="Adobe Gothic Std B" panose="020B0800000000000000" pitchFamily="34" charset="-128"/>
                <a:ea typeface="Adobe Gothic Std B" panose="020B0800000000000000" pitchFamily="34" charset="-128"/>
              </a:rPr>
              <a:t>KATA –KATA SAIDINA ALI R.A.</a:t>
            </a:r>
          </a:p>
        </p:txBody>
      </p:sp>
    </p:spTree>
    <p:extLst>
      <p:ext uri="{BB962C8B-B14F-4D97-AF65-F5344CB8AC3E}">
        <p14:creationId xmlns:p14="http://schemas.microsoft.com/office/powerpoint/2010/main" val="1369971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7</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pic>
        <p:nvPicPr>
          <p:cNvPr id="1026" name="Picture 2">
            <a:extLst>
              <a:ext uri="{FF2B5EF4-FFF2-40B4-BE49-F238E27FC236}">
                <a16:creationId xmlns:a16="http://schemas.microsoft.com/office/drawing/2014/main" id="{E0ADF570-2446-0F07-3C93-62D6E057EA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7106" y="423492"/>
            <a:ext cx="7347282" cy="621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07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8</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01C38B-7FB7-7AB6-5D85-0D7A90E304E0}"/>
              </a:ext>
            </a:extLst>
          </p:cNvPr>
          <p:cNvGrpSpPr/>
          <p:nvPr/>
        </p:nvGrpSpPr>
        <p:grpSpPr>
          <a:xfrm>
            <a:off x="10078107" y="346474"/>
            <a:ext cx="2223763" cy="732989"/>
            <a:chOff x="-248668" y="611370"/>
            <a:chExt cx="3758691" cy="1271751"/>
          </a:xfrm>
          <a:noFill/>
        </p:grpSpPr>
        <p:sp>
          <p:nvSpPr>
            <p:cNvPr id="4" name="Rectangle 3">
              <a:extLst>
                <a:ext uri="{FF2B5EF4-FFF2-40B4-BE49-F238E27FC236}">
                  <a16:creationId xmlns:a16="http://schemas.microsoft.com/office/drawing/2014/main" id="{C3D300D7-75C1-A222-4954-E9372AF9CC5B}"/>
                </a:ext>
              </a:extLst>
            </p:cNvPr>
            <p:cNvSpPr/>
            <p:nvPr/>
          </p:nvSpPr>
          <p:spPr>
            <a:xfrm>
              <a:off x="-221149" y="611370"/>
              <a:ext cx="3731172" cy="1271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66D29BF0-BD4C-2C2F-825A-1AFC5B11E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81" b="29776"/>
            <a:stretch/>
          </p:blipFill>
          <p:spPr>
            <a:xfrm>
              <a:off x="-248668" y="622301"/>
              <a:ext cx="3758691" cy="1254986"/>
            </a:xfrm>
            <a:prstGeom prst="rect">
              <a:avLst/>
            </a:prstGeom>
            <a:grpFill/>
            <a:ln>
              <a:noFill/>
            </a:ln>
          </p:spPr>
        </p:pic>
      </p:grpSp>
      <p:pic>
        <p:nvPicPr>
          <p:cNvPr id="1026" name="Picture 2" descr="Trust take years to Build, Seconds to Break – Dream Believe Inspire">
            <a:extLst>
              <a:ext uri="{FF2B5EF4-FFF2-40B4-BE49-F238E27FC236}">
                <a16:creationId xmlns:a16="http://schemas.microsoft.com/office/drawing/2014/main" id="{B41D393E-8D28-46DA-971F-F0896D4AE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1147763"/>
            <a:ext cx="607695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025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A6D84-E15C-48DC-B53D-635C0A4412FC}"/>
              </a:ext>
            </a:extLst>
          </p:cNvPr>
          <p:cNvSpPr>
            <a:spLocks noGrp="1"/>
          </p:cNvSpPr>
          <p:nvPr>
            <p:ph type="sldNum" sz="quarter" idx="12"/>
          </p:nvPr>
        </p:nvSpPr>
        <p:spPr>
          <a:xfrm>
            <a:off x="11633200" y="6389370"/>
            <a:ext cx="360680" cy="369569"/>
          </a:xfrm>
          <a:solidFill>
            <a:srgbClr val="002060"/>
          </a:solidFill>
          <a:ln>
            <a:noFill/>
          </a:ln>
        </p:spPr>
        <p:txBody>
          <a:bodyPr/>
          <a:lstStyle/>
          <a:p>
            <a:pPr algn="ctr"/>
            <a:fld id="{E4A36C73-F24C-480F-A99B-7D601690B822}" type="slidenum">
              <a:rPr lang="en-US" b="1" i="1" smtClean="0">
                <a:solidFill>
                  <a:schemeClr val="bg1"/>
                </a:solidFill>
              </a:rPr>
              <a:pPr algn="ctr"/>
              <a:t>9</a:t>
            </a:fld>
            <a:endParaRPr lang="en-US" b="1" i="1" dirty="0">
              <a:solidFill>
                <a:schemeClr val="bg1"/>
              </a:solidFill>
            </a:endParaRPr>
          </a:p>
        </p:txBody>
      </p:sp>
      <p:grpSp>
        <p:nvGrpSpPr>
          <p:cNvPr id="31" name="Group 30">
            <a:extLst>
              <a:ext uri="{FF2B5EF4-FFF2-40B4-BE49-F238E27FC236}">
                <a16:creationId xmlns:a16="http://schemas.microsoft.com/office/drawing/2014/main" id="{F2320646-C66B-E359-27B7-92CB00AD3044}"/>
              </a:ext>
            </a:extLst>
          </p:cNvPr>
          <p:cNvGrpSpPr/>
          <p:nvPr/>
        </p:nvGrpSpPr>
        <p:grpSpPr>
          <a:xfrm>
            <a:off x="8976360" y="-355599"/>
            <a:ext cx="5201920" cy="635000"/>
            <a:chOff x="8163560" y="-12699"/>
            <a:chExt cx="5201920" cy="635000"/>
          </a:xfrm>
          <a:solidFill>
            <a:srgbClr val="00B0F0"/>
          </a:solidFill>
        </p:grpSpPr>
        <p:sp>
          <p:nvSpPr>
            <p:cNvPr id="32" name="Parallelogram 31">
              <a:extLst>
                <a:ext uri="{FF2B5EF4-FFF2-40B4-BE49-F238E27FC236}">
                  <a16:creationId xmlns:a16="http://schemas.microsoft.com/office/drawing/2014/main" id="{B3714418-1F85-280E-B4F3-D45824F609AA}"/>
                </a:ext>
              </a:extLst>
            </p:cNvPr>
            <p:cNvSpPr/>
            <p:nvPr/>
          </p:nvSpPr>
          <p:spPr>
            <a:xfrm>
              <a:off x="9182100" y="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40227AA8-E706-0892-A329-6D9695A9AC4C}"/>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33348B5B-B703-20E7-A8AD-E3B36503B0C5}"/>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5881705-AAAA-8930-793D-9E2647F2EB32}"/>
              </a:ext>
            </a:extLst>
          </p:cNvPr>
          <p:cNvGrpSpPr/>
          <p:nvPr/>
        </p:nvGrpSpPr>
        <p:grpSpPr>
          <a:xfrm rot="10800000">
            <a:off x="-2707642" y="6565899"/>
            <a:ext cx="5201920" cy="647700"/>
            <a:chOff x="8163560" y="-12699"/>
            <a:chExt cx="5201920" cy="647700"/>
          </a:xfrm>
          <a:solidFill>
            <a:srgbClr val="00B0F0"/>
          </a:solidFill>
        </p:grpSpPr>
        <p:sp>
          <p:nvSpPr>
            <p:cNvPr id="36" name="Parallelogram 35">
              <a:extLst>
                <a:ext uri="{FF2B5EF4-FFF2-40B4-BE49-F238E27FC236}">
                  <a16:creationId xmlns:a16="http://schemas.microsoft.com/office/drawing/2014/main" id="{F2A9E50D-350D-2E52-A955-7FAA9EEEE740}"/>
                </a:ext>
              </a:extLst>
            </p:cNvPr>
            <p:cNvSpPr/>
            <p:nvPr/>
          </p:nvSpPr>
          <p:spPr>
            <a:xfrm>
              <a:off x="9182100" y="12701"/>
              <a:ext cx="418338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30A2FD7C-6074-1B57-42C9-D69949ADDC6D}"/>
                </a:ext>
              </a:extLst>
            </p:cNvPr>
            <p:cNvSpPr/>
            <p:nvPr/>
          </p:nvSpPr>
          <p:spPr>
            <a:xfrm>
              <a:off x="873125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59B2FD83-4726-9F4A-C5DD-D1AAA95E0DD2}"/>
                </a:ext>
              </a:extLst>
            </p:cNvPr>
            <p:cNvSpPr/>
            <p:nvPr/>
          </p:nvSpPr>
          <p:spPr>
            <a:xfrm>
              <a:off x="8163560" y="-12699"/>
              <a:ext cx="901700" cy="622300"/>
            </a:xfrm>
            <a:prstGeom prst="parallelogram">
              <a:avLst>
                <a:gd name="adj" fmla="val 94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E3A75376-55EA-4082-CFEA-21A00F8262AF}"/>
              </a:ext>
            </a:extLst>
          </p:cNvPr>
          <p:cNvCxnSpPr/>
          <p:nvPr/>
        </p:nvCxnSpPr>
        <p:spPr>
          <a:xfrm>
            <a:off x="5208092" y="2857761"/>
            <a:ext cx="6858000" cy="1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uilding Trust &amp; Respect - Course Trailer - TalentLibrary™">
            <a:hlinkClick r:id="" action="ppaction://media"/>
            <a:extLst>
              <a:ext uri="{FF2B5EF4-FFF2-40B4-BE49-F238E27FC236}">
                <a16:creationId xmlns:a16="http://schemas.microsoft.com/office/drawing/2014/main" id="{3457CBBC-4A73-43E9-B136-5FD119709B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4888" y="519089"/>
            <a:ext cx="10346349" cy="5819821"/>
          </a:xfrm>
          <a:prstGeom prst="rect">
            <a:avLst/>
          </a:prstGeom>
        </p:spPr>
      </p:pic>
    </p:spTree>
    <p:extLst>
      <p:ext uri="{BB962C8B-B14F-4D97-AF65-F5344CB8AC3E}">
        <p14:creationId xmlns:p14="http://schemas.microsoft.com/office/powerpoint/2010/main" val="259000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AccentBoxVTI">
  <a:themeElements>
    <a:clrScheme name="AnalogousFromLightSeed_2SEEDS">
      <a:dk1>
        <a:srgbClr val="000000"/>
      </a:dk1>
      <a:lt1>
        <a:srgbClr val="FFFFFF"/>
      </a:lt1>
      <a:dk2>
        <a:srgbClr val="243841"/>
      </a:dk2>
      <a:lt2>
        <a:srgbClr val="E8E3E2"/>
      </a:lt2>
      <a:accent1>
        <a:srgbClr val="7AA9B7"/>
      </a:accent1>
      <a:accent2>
        <a:srgbClr val="80A9A1"/>
      </a:accent2>
      <a:accent3>
        <a:srgbClr val="8FA2C3"/>
      </a:accent3>
      <a:accent4>
        <a:srgbClr val="BA7F80"/>
      </a:accent4>
      <a:accent5>
        <a:srgbClr val="BC9B84"/>
      </a:accent5>
      <a:accent6>
        <a:srgbClr val="ABA175"/>
      </a:accent6>
      <a:hlink>
        <a:srgbClr val="AC7465"/>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3456</TotalTime>
  <Words>4106</Words>
  <Application>Microsoft Office PowerPoint</Application>
  <PresentationFormat>Widescreen</PresentationFormat>
  <Paragraphs>304</Paragraphs>
  <Slides>28</Slides>
  <Notes>15</Notes>
  <HiddenSlides>5</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Adobe Gothic Std B</vt:lpstr>
      <vt:lpstr>Aharoni</vt:lpstr>
      <vt:lpstr>Amasis MT Pro Medium</vt:lpstr>
      <vt:lpstr>Arial</vt:lpstr>
      <vt:lpstr>Arial</vt:lpstr>
      <vt:lpstr>Avenir</vt:lpstr>
      <vt:lpstr>Avenir Next LT Pro</vt:lpstr>
      <vt:lpstr>Calibri</vt:lpstr>
      <vt:lpstr>Karla</vt:lpstr>
      <vt:lpstr>Lato</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HAFIZHIN BIN ABDUL HALIM</dc:creator>
  <cp:lastModifiedBy>ABPM KKB03</cp:lastModifiedBy>
  <cp:revision>97</cp:revision>
  <cp:lastPrinted>2023-11-03T10:07:47Z</cp:lastPrinted>
  <dcterms:created xsi:type="dcterms:W3CDTF">2023-03-07T02:58:11Z</dcterms:created>
  <dcterms:modified xsi:type="dcterms:W3CDTF">2024-01-22T14:11:08Z</dcterms:modified>
</cp:coreProperties>
</file>